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Work Sans" pitchFamily="2" charset="0"/>
      <p:regular r:id="rId29"/>
      <p:bold r:id="rId30"/>
      <p:italic r:id="rId31"/>
      <p:boldItalic r:id="rId32"/>
    </p:embeddedFont>
    <p:embeddedFont>
      <p:font typeface="Work Sans Light" pitchFamily="2" charset="0"/>
      <p:regular r:id="rId33"/>
      <p:bold r:id="rId34"/>
      <p:italic r:id="rId35"/>
      <p:boldItalic r:id="rId36"/>
    </p:embeddedFont>
    <p:embeddedFont>
      <p:font typeface="Work Sans Medium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733">
          <p15:clr>
            <a:srgbClr val="A4A3A4"/>
          </p15:clr>
        </p15:guide>
        <p15:guide id="2" pos="6788">
          <p15:clr>
            <a:srgbClr val="A4A3A4"/>
          </p15:clr>
        </p15:guide>
        <p15:guide id="3" pos="7605">
          <p15:clr>
            <a:srgbClr val="A4A3A4"/>
          </p15:clr>
        </p15:guide>
        <p15:guide id="4" pos="1890">
          <p15:clr>
            <a:srgbClr val="A4A3A4"/>
          </p15:clr>
        </p15:guide>
        <p15:guide id="5" pos="2502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884">
          <p15:clr>
            <a:srgbClr val="A4A3A4"/>
          </p15:clr>
        </p15:guide>
        <p15:guide id="8" orient="horz" pos="3113">
          <p15:clr>
            <a:srgbClr val="A4A3A4"/>
          </p15:clr>
        </p15:guide>
        <p15:guide id="9" orient="horz" pos="1888">
          <p15:clr>
            <a:srgbClr val="A4A3A4"/>
          </p15:clr>
        </p15:guide>
        <p15:guide id="10" orient="horz" pos="1797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1" roundtripDataSignature="AMtx7mgdFmh69gLOzwcMyYan7McoDNLE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>
        <p:guide pos="733"/>
        <p:guide pos="6788"/>
        <p:guide pos="7605"/>
        <p:guide pos="1890"/>
        <p:guide pos="2502"/>
        <p:guide orient="horz" pos="4269"/>
        <p:guide orient="horz" pos="3884"/>
        <p:guide orient="horz" pos="3113"/>
        <p:guide orient="horz" pos="1888"/>
        <p:guide orient="horz" pos="179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e48344e483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1e48344e48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db8b99b52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1db8b99b5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3" descr="Interfaz de usuario gráfica, Texto, Aplicación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1" name="Google Shape;71;p3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3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9" name="Google Shape;79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4" descr="Patrón de fond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" name="Google Shape;3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3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3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3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jpg"/><Relationship Id="rId11" Type="http://schemas.openxmlformats.org/officeDocument/2006/relationships/image" Target="../media/image15.png"/><Relationship Id="rId5" Type="http://schemas.openxmlformats.org/officeDocument/2006/relationships/image" Target="../media/image30.jpg"/><Relationship Id="rId10" Type="http://schemas.openxmlformats.org/officeDocument/2006/relationships/image" Target="../media/image35.jpg"/><Relationship Id="rId4" Type="http://schemas.openxmlformats.org/officeDocument/2006/relationships/image" Target="../media/image29.png"/><Relationship Id="rId9" Type="http://schemas.openxmlformats.org/officeDocument/2006/relationships/image" Target="../media/image3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g"/><Relationship Id="rId11" Type="http://schemas.openxmlformats.org/officeDocument/2006/relationships/image" Target="../media/image24.jpg"/><Relationship Id="rId5" Type="http://schemas.openxmlformats.org/officeDocument/2006/relationships/image" Target="../media/image18.jpg"/><Relationship Id="rId10" Type="http://schemas.openxmlformats.org/officeDocument/2006/relationships/image" Target="../media/image23.jpg"/><Relationship Id="rId4" Type="http://schemas.openxmlformats.org/officeDocument/2006/relationships/image" Target="../media/image17.jpg"/><Relationship Id="rId9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"/>
          <p:cNvSpPr txBox="1"/>
          <p:nvPr/>
        </p:nvSpPr>
        <p:spPr>
          <a:xfrm>
            <a:off x="1080203" y="2338341"/>
            <a:ext cx="96231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400" b="1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Inducción Bienestar </a:t>
            </a:r>
            <a:endParaRPr sz="4400" b="1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400" b="1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al aprendiz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0"/>
          <p:cNvSpPr txBox="1">
            <a:spLocks noGrp="1"/>
          </p:cNvSpPr>
          <p:nvPr>
            <p:ph type="title"/>
          </p:nvPr>
        </p:nvSpPr>
        <p:spPr>
          <a:xfrm>
            <a:off x="456223" y="330750"/>
            <a:ext cx="89799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ork Sans Medium"/>
              <a:buNone/>
            </a:pPr>
            <a:r>
              <a:rPr lang="es-CO" sz="36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OE1 - Expresión cultural y artística</a:t>
            </a:r>
            <a:endParaRPr/>
          </a:p>
        </p:txBody>
      </p:sp>
      <p:pic>
        <p:nvPicPr>
          <p:cNvPr id="223" name="Google Shape;22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62182" y="2852738"/>
            <a:ext cx="1874347" cy="186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5078" y="2852737"/>
            <a:ext cx="3171648" cy="186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20203" y="2852737"/>
            <a:ext cx="1843240" cy="1860863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0"/>
          <p:cNvSpPr txBox="1"/>
          <p:nvPr/>
        </p:nvSpPr>
        <p:spPr>
          <a:xfrm>
            <a:off x="223376" y="5005198"/>
            <a:ext cx="451438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b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Luis Carlos Cárdenas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b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Instructor de Música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b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lccardenas86@misena.edu.co</a:t>
            </a:r>
            <a:endParaRPr/>
          </a:p>
        </p:txBody>
      </p:sp>
      <p:sp>
        <p:nvSpPr>
          <p:cNvPr id="227" name="Google Shape;227;p10"/>
          <p:cNvSpPr txBox="1"/>
          <p:nvPr/>
        </p:nvSpPr>
        <p:spPr>
          <a:xfrm>
            <a:off x="4066392" y="5005198"/>
            <a:ext cx="405019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b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Yudy Antonia Muñoz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b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Instructora de Danza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b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yamunoz039@misena.edu.co</a:t>
            </a:r>
            <a:endParaRPr/>
          </a:p>
        </p:txBody>
      </p:sp>
      <p:sp>
        <p:nvSpPr>
          <p:cNvPr id="228" name="Google Shape;228;p10"/>
          <p:cNvSpPr txBox="1"/>
          <p:nvPr/>
        </p:nvSpPr>
        <p:spPr>
          <a:xfrm>
            <a:off x="7873342" y="5005198"/>
            <a:ext cx="349417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b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Ximena Argoti Pavi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b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Instructora de Teatro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b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xargotty@misena.edu.co</a:t>
            </a:r>
            <a:endParaRPr/>
          </a:p>
        </p:txBody>
      </p:sp>
      <p:cxnSp>
        <p:nvCxnSpPr>
          <p:cNvPr id="229" name="Google Shape;229;p10"/>
          <p:cNvCxnSpPr/>
          <p:nvPr/>
        </p:nvCxnSpPr>
        <p:spPr>
          <a:xfrm>
            <a:off x="1076325" y="5828849"/>
            <a:ext cx="2714625" cy="0"/>
          </a:xfrm>
          <a:prstGeom prst="straightConnector1">
            <a:avLst/>
          </a:prstGeom>
          <a:noFill/>
          <a:ln w="9525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0" name="Google Shape;230;p10"/>
          <p:cNvCxnSpPr/>
          <p:nvPr/>
        </p:nvCxnSpPr>
        <p:spPr>
          <a:xfrm>
            <a:off x="4737760" y="5828849"/>
            <a:ext cx="2714625" cy="0"/>
          </a:xfrm>
          <a:prstGeom prst="straightConnector1">
            <a:avLst/>
          </a:prstGeom>
          <a:noFill/>
          <a:ln w="9525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1" name="Google Shape;231;p10"/>
          <p:cNvCxnSpPr/>
          <p:nvPr/>
        </p:nvCxnSpPr>
        <p:spPr>
          <a:xfrm>
            <a:off x="8372475" y="5823242"/>
            <a:ext cx="2476500" cy="0"/>
          </a:xfrm>
          <a:prstGeom prst="straightConnector1">
            <a:avLst/>
          </a:prstGeom>
          <a:noFill/>
          <a:ln w="9525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32" name="Google Shape;232;p10"/>
          <p:cNvPicPr preferRelativeResize="0"/>
          <p:nvPr/>
        </p:nvPicPr>
        <p:blipFill rotWithShape="1">
          <a:blip r:embed="rId6">
            <a:alphaModFix/>
          </a:blip>
          <a:srcRect l="31581"/>
          <a:stretch/>
        </p:blipFill>
        <p:spPr>
          <a:xfrm>
            <a:off x="9565341" y="5785691"/>
            <a:ext cx="2626659" cy="1072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"/>
          <p:cNvSpPr txBox="1">
            <a:spLocks noGrp="1"/>
          </p:cNvSpPr>
          <p:nvPr>
            <p:ph type="title"/>
          </p:nvPr>
        </p:nvSpPr>
        <p:spPr>
          <a:xfrm>
            <a:off x="456223" y="330750"/>
            <a:ext cx="94074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ork Sans Medium"/>
              <a:buNone/>
            </a:pPr>
            <a:r>
              <a:rPr lang="es-CO" sz="36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OE2 - Reconocimiento a la excelencia</a:t>
            </a:r>
            <a:endParaRPr/>
          </a:p>
        </p:txBody>
      </p:sp>
      <p:pic>
        <p:nvPicPr>
          <p:cNvPr id="238" name="Google Shape;238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8496" y="3384217"/>
            <a:ext cx="2008879" cy="836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68883" y="3384217"/>
            <a:ext cx="2054316" cy="836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1" descr="http://worldskills.sena.edu.co/imagen/JPG-WS-2019/WORLD-SKILLS-KAZAN-2019-DELEGACION-OSCAR-FELIPE-GUERRERO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51710" y="4419942"/>
            <a:ext cx="1269660" cy="1626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1" descr="http://worldskills.sena.edu.co/imagen/JPG-WS-2019/WORLD-SKILLS-KAZAN-2019-DELEGACION-DAVID-REYES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896041" y="4413189"/>
            <a:ext cx="1286249" cy="163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93458" y="5222362"/>
            <a:ext cx="998293" cy="817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1" descr="Un grupo de personas de pie&#10;&#10;Descripción generada automáticament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199427" y="4414296"/>
            <a:ext cx="1220107" cy="1626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1" descr="Un grupo de personas en un salón de clases&#10;&#10;Descripción generada automáticamente con confianza baja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56423" y="4413188"/>
            <a:ext cx="2169080" cy="1626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1" descr="Un grupo de personas sentadas en una oficina&#10;&#10;Descripción generada automáticamente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493458" y="4419940"/>
            <a:ext cx="998292" cy="74871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1"/>
          <p:cNvSpPr txBox="1"/>
          <p:nvPr/>
        </p:nvSpPr>
        <p:spPr>
          <a:xfrm>
            <a:off x="2098347" y="6144809"/>
            <a:ext cx="205431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SENASOFT (2021) </a:t>
            </a:r>
            <a:endParaRPr/>
          </a:p>
        </p:txBody>
      </p:sp>
      <p:sp>
        <p:nvSpPr>
          <p:cNvPr id="247" name="Google Shape;247;p11"/>
          <p:cNvSpPr txBox="1"/>
          <p:nvPr/>
        </p:nvSpPr>
        <p:spPr>
          <a:xfrm>
            <a:off x="6894186" y="6163321"/>
            <a:ext cx="385436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Tecnología Web Brasil (2012) y Rusia (2019) </a:t>
            </a:r>
            <a:endParaRPr/>
          </a:p>
        </p:txBody>
      </p:sp>
      <p:cxnSp>
        <p:nvCxnSpPr>
          <p:cNvPr id="248" name="Google Shape;248;p11"/>
          <p:cNvCxnSpPr/>
          <p:nvPr/>
        </p:nvCxnSpPr>
        <p:spPr>
          <a:xfrm>
            <a:off x="2625440" y="6521839"/>
            <a:ext cx="1000125" cy="0"/>
          </a:xfrm>
          <a:prstGeom prst="straightConnector1">
            <a:avLst/>
          </a:prstGeom>
          <a:noFill/>
          <a:ln w="9525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9" name="Google Shape;249;p11"/>
          <p:cNvCxnSpPr/>
          <p:nvPr/>
        </p:nvCxnSpPr>
        <p:spPr>
          <a:xfrm>
            <a:off x="8132347" y="6521839"/>
            <a:ext cx="1527388" cy="0"/>
          </a:xfrm>
          <a:prstGeom prst="straightConnector1">
            <a:avLst/>
          </a:prstGeom>
          <a:noFill/>
          <a:ln w="9525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0" name="Google Shape;250;p11"/>
          <p:cNvSpPr txBox="1"/>
          <p:nvPr/>
        </p:nvSpPr>
        <p:spPr>
          <a:xfrm>
            <a:off x="837022" y="1761805"/>
            <a:ext cx="1053561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Reconocimientos otorgados a los aprendices que se destaquen dentro de su proceso de formación, alianzas y convenios que estimulen la excelencia académica.</a:t>
            </a:r>
            <a:endParaRPr/>
          </a:p>
        </p:txBody>
      </p:sp>
      <p:grpSp>
        <p:nvGrpSpPr>
          <p:cNvPr id="251" name="Google Shape;251;p11"/>
          <p:cNvGrpSpPr/>
          <p:nvPr/>
        </p:nvGrpSpPr>
        <p:grpSpPr>
          <a:xfrm>
            <a:off x="1135064" y="2257787"/>
            <a:ext cx="9828209" cy="609942"/>
            <a:chOff x="1135064" y="2257787"/>
            <a:chExt cx="9828209" cy="609942"/>
          </a:xfrm>
        </p:grpSpPr>
        <p:sp>
          <p:nvSpPr>
            <p:cNvPr id="252" name="Google Shape;252;p11"/>
            <p:cNvSpPr/>
            <p:nvPr/>
          </p:nvSpPr>
          <p:spPr>
            <a:xfrm rot="5400000" flipH="1">
              <a:off x="5974026" y="-2581175"/>
              <a:ext cx="150284" cy="9828209"/>
            </a:xfrm>
            <a:prstGeom prst="leftBracket">
              <a:avLst>
                <a:gd name="adj" fmla="val 124999"/>
              </a:avLst>
            </a:prstGeom>
            <a:noFill/>
            <a:ln w="28575" cap="flat" cmpd="sng">
              <a:solidFill>
                <a:srgbClr val="38AA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53" name="Google Shape;253;p11" descr="Flecha lineal: recta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 rot="-5400000">
              <a:off x="5790890" y="2381257"/>
              <a:ext cx="486472" cy="4864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4" name="Google Shape;254;p11"/>
          <p:cNvSpPr/>
          <p:nvPr/>
        </p:nvSpPr>
        <p:spPr>
          <a:xfrm rot="-5400000" flipH="1">
            <a:off x="6079853" y="497641"/>
            <a:ext cx="109272" cy="5523104"/>
          </a:xfrm>
          <a:prstGeom prst="leftBracket">
            <a:avLst>
              <a:gd name="adj" fmla="val 124999"/>
            </a:avLst>
          </a:prstGeom>
          <a:noFill/>
          <a:ln w="28575" cap="flat" cmpd="sng">
            <a:solidFill>
              <a:srgbClr val="00324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1"/>
          <p:cNvSpPr/>
          <p:nvPr/>
        </p:nvSpPr>
        <p:spPr>
          <a:xfrm>
            <a:off x="2368495" y="3377322"/>
            <a:ext cx="2008880" cy="836578"/>
          </a:xfrm>
          <a:prstGeom prst="ellipse">
            <a:avLst/>
          </a:prstGeom>
          <a:noFill/>
          <a:ln w="28575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1"/>
          <p:cNvSpPr/>
          <p:nvPr/>
        </p:nvSpPr>
        <p:spPr>
          <a:xfrm>
            <a:off x="7873946" y="3384217"/>
            <a:ext cx="2054316" cy="836578"/>
          </a:xfrm>
          <a:prstGeom prst="ellipse">
            <a:avLst/>
          </a:prstGeom>
          <a:noFill/>
          <a:ln w="28575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2"/>
          <p:cNvSpPr txBox="1">
            <a:spLocks noGrp="1"/>
          </p:cNvSpPr>
          <p:nvPr>
            <p:ph type="title"/>
          </p:nvPr>
        </p:nvSpPr>
        <p:spPr>
          <a:xfrm>
            <a:off x="433663" y="-146680"/>
            <a:ext cx="12049155" cy="1698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ork Sans Medium"/>
              <a:buNone/>
            </a:pPr>
            <a:r>
              <a:rPr lang="es-CO" sz="36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OE2 - Reconocimiento a la excelencia</a:t>
            </a:r>
            <a:br>
              <a:rPr lang="es-CO" sz="36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</a:br>
            <a:r>
              <a:rPr lang="es-CO" sz="36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Características de los voceros y subvoceros</a:t>
            </a:r>
            <a:endParaRPr/>
          </a:p>
        </p:txBody>
      </p:sp>
      <p:sp>
        <p:nvSpPr>
          <p:cNvPr id="262" name="Google Shape;262;p12"/>
          <p:cNvSpPr txBox="1"/>
          <p:nvPr/>
        </p:nvSpPr>
        <p:spPr>
          <a:xfrm>
            <a:off x="1115972" y="2869436"/>
            <a:ext cx="5217715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1600"/>
              <a:buFont typeface="Calibri"/>
              <a:buAutoNum type="arabicPeriod"/>
            </a:pP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Trabajo en Equipo </a:t>
            </a:r>
            <a:endParaRPr/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1600"/>
              <a:buFont typeface="Calibri"/>
              <a:buAutoNum type="arabicPeriod"/>
            </a:pP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Toma de Decisiones</a:t>
            </a:r>
            <a:endParaRPr/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1600"/>
              <a:buFont typeface="Calibri"/>
              <a:buAutoNum type="arabicPeriod"/>
            </a:pP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Habilidades Comunicativas (Empatía-Asertividad)</a:t>
            </a:r>
            <a:endParaRPr/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1600"/>
              <a:buFont typeface="Calibri"/>
              <a:buAutoNum type="arabicPeriod"/>
            </a:pP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Espíritu de servicio</a:t>
            </a:r>
            <a:endParaRPr/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1600"/>
              <a:buFont typeface="Calibri"/>
              <a:buAutoNum type="arabicPeriod"/>
            </a:pP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Propositiva</a:t>
            </a:r>
            <a:endParaRPr/>
          </a:p>
        </p:txBody>
      </p:sp>
      <p:sp>
        <p:nvSpPr>
          <p:cNvPr id="263" name="Google Shape;263;p12"/>
          <p:cNvSpPr txBox="1"/>
          <p:nvPr/>
        </p:nvSpPr>
        <p:spPr>
          <a:xfrm>
            <a:off x="1106487" y="4922549"/>
            <a:ext cx="54372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Calibri"/>
              <a:buAutoNum type="arabicPeriod"/>
            </a:pP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Actuar como canal de comunicación </a:t>
            </a:r>
            <a:endParaRPr/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Calibri"/>
              <a:buAutoNum type="arabicPeriod"/>
            </a:pP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Motivar la Comunidad educativa</a:t>
            </a:r>
            <a:endParaRPr/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Calibri"/>
              <a:buAutoNum type="arabicPeriod"/>
            </a:pP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Promover, el cumplimiento del Reglamento</a:t>
            </a:r>
            <a:endParaRPr/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Calibri"/>
              <a:buAutoNum type="arabicPeriod"/>
            </a:pP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Participar en la reunión de voceros una vez al mes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Work Sans Light"/>
              <a:buAutoNum type="arabicPeriod"/>
            </a:pP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No descuidar su proceso formativo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64" name="Google Shape;264;p12"/>
          <p:cNvSpPr txBox="1"/>
          <p:nvPr/>
        </p:nvSpPr>
        <p:spPr>
          <a:xfrm>
            <a:off x="1077875" y="2405000"/>
            <a:ext cx="294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Cualidades:</a:t>
            </a:r>
            <a:endParaRPr b="1"/>
          </a:p>
        </p:txBody>
      </p:sp>
      <p:sp>
        <p:nvSpPr>
          <p:cNvPr id="265" name="Google Shape;265;p12"/>
          <p:cNvSpPr txBox="1"/>
          <p:nvPr/>
        </p:nvSpPr>
        <p:spPr>
          <a:xfrm>
            <a:off x="1068351" y="4427250"/>
            <a:ext cx="387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Responsabilidades:</a:t>
            </a:r>
            <a:endParaRPr sz="7200"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66" name="Google Shape;266;p12"/>
          <p:cNvSpPr/>
          <p:nvPr/>
        </p:nvSpPr>
        <p:spPr>
          <a:xfrm>
            <a:off x="1183205" y="2741240"/>
            <a:ext cx="1266965" cy="4571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2"/>
          <p:cNvSpPr/>
          <p:nvPr/>
        </p:nvSpPr>
        <p:spPr>
          <a:xfrm>
            <a:off x="1177457" y="4779590"/>
            <a:ext cx="2040460" cy="4571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3218" y="1962218"/>
            <a:ext cx="4442263" cy="4442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3"/>
          <p:cNvSpPr txBox="1"/>
          <p:nvPr/>
        </p:nvSpPr>
        <p:spPr>
          <a:xfrm>
            <a:off x="456236" y="457722"/>
            <a:ext cx="10515600" cy="1313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Work Sans Medium"/>
              <a:buNone/>
            </a:pPr>
            <a:r>
              <a:rPr lang="es-CO" sz="3200">
                <a:solidFill>
                  <a:srgbClr val="0C0C0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OE2 - Reconocimiento a la excelencia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Work Sans Medium"/>
              <a:buNone/>
            </a:pPr>
            <a:r>
              <a:rPr lang="es-CO" sz="3200">
                <a:solidFill>
                  <a:srgbClr val="0C0C0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          Elección de voceros(as) y suplentes</a:t>
            </a:r>
            <a:endParaRPr/>
          </a:p>
        </p:txBody>
      </p:sp>
      <p:sp>
        <p:nvSpPr>
          <p:cNvPr id="274" name="Google Shape;274;p13"/>
          <p:cNvSpPr/>
          <p:nvPr/>
        </p:nvSpPr>
        <p:spPr>
          <a:xfrm flipH="1">
            <a:off x="1975007" y="4885252"/>
            <a:ext cx="1910178" cy="632478"/>
          </a:xfrm>
          <a:prstGeom prst="wedgeRoundRectCallout">
            <a:avLst>
              <a:gd name="adj1" fmla="val -91463"/>
              <a:gd name="adj2" fmla="val 92252"/>
              <a:gd name="adj3" fmla="val 16667"/>
            </a:avLst>
          </a:prstGeom>
          <a:solidFill>
            <a:schemeClr val="lt1"/>
          </a:solidFill>
          <a:ln w="25400" cap="flat" cmpd="sng">
            <a:solidFill>
              <a:srgbClr val="38A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CO" sz="1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Formato Elección de voceros(as) y suplentes</a:t>
            </a:r>
            <a:endParaRPr sz="1800" b="0" i="0" u="none" strike="noStrike" cap="none">
              <a:solidFill>
                <a:srgbClr val="0000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275" name="Google Shape;275;p13"/>
          <p:cNvPicPr preferRelativeResize="0"/>
          <p:nvPr/>
        </p:nvPicPr>
        <p:blipFill rotWithShape="1">
          <a:blip r:embed="rId4">
            <a:alphaModFix/>
          </a:blip>
          <a:srcRect l="5490" t="17952" r="56765" b="7799"/>
          <a:stretch/>
        </p:blipFill>
        <p:spPr>
          <a:xfrm flipH="1">
            <a:off x="2302566" y="3697637"/>
            <a:ext cx="1255059" cy="138871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3"/>
          <p:cNvSpPr/>
          <p:nvPr/>
        </p:nvSpPr>
        <p:spPr>
          <a:xfrm rot="5400000">
            <a:off x="6865400" y="1756361"/>
            <a:ext cx="1780101" cy="1548687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38AA00"/>
          </a:solidFill>
          <a:ln w="38100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3"/>
          <p:cNvSpPr/>
          <p:nvPr/>
        </p:nvSpPr>
        <p:spPr>
          <a:xfrm rot="5400000">
            <a:off x="8537984" y="1764606"/>
            <a:ext cx="1780101" cy="1548687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324D"/>
          </a:solidFill>
          <a:ln w="38100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3"/>
          <p:cNvSpPr/>
          <p:nvPr/>
        </p:nvSpPr>
        <p:spPr>
          <a:xfrm rot="5400000">
            <a:off x="7704897" y="3275556"/>
            <a:ext cx="1780101" cy="1548687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38AA00"/>
          </a:solidFill>
          <a:ln w="38100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3"/>
          <p:cNvSpPr/>
          <p:nvPr/>
        </p:nvSpPr>
        <p:spPr>
          <a:xfrm rot="5400000">
            <a:off x="6046294" y="3276818"/>
            <a:ext cx="1780101" cy="1548687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324D"/>
          </a:solidFill>
          <a:ln w="38100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3"/>
          <p:cNvSpPr/>
          <p:nvPr/>
        </p:nvSpPr>
        <p:spPr>
          <a:xfrm rot="5400000">
            <a:off x="6853653" y="4786504"/>
            <a:ext cx="1780101" cy="1548687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38AA00"/>
          </a:solidFill>
          <a:ln w="38100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3"/>
          <p:cNvSpPr/>
          <p:nvPr/>
        </p:nvSpPr>
        <p:spPr>
          <a:xfrm rot="5400000">
            <a:off x="8552599" y="4786504"/>
            <a:ext cx="1780101" cy="1548687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324D"/>
          </a:solidFill>
          <a:ln w="38100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3"/>
          <p:cNvSpPr txBox="1"/>
          <p:nvPr/>
        </p:nvSpPr>
        <p:spPr>
          <a:xfrm>
            <a:off x="7121241" y="2004922"/>
            <a:ext cx="1309695" cy="1041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41900" rIns="41900" bIns="419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s-CO" sz="1500" b="1" i="0" u="none" strike="noStrike" cap="none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¿Está contemplado en el Reglamento?</a:t>
            </a:r>
            <a:endParaRPr sz="1500" b="0" i="0" u="none" strike="noStrike" cap="none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83" name="Google Shape;283;p13"/>
          <p:cNvSpPr txBox="1"/>
          <p:nvPr/>
        </p:nvSpPr>
        <p:spPr>
          <a:xfrm>
            <a:off x="8061942" y="3533953"/>
            <a:ext cx="1107225" cy="1041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41900" rIns="41900" bIns="419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¿Quién Podrá Postularse y ejercer?</a:t>
            </a:r>
            <a:endParaRPr sz="150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84" name="Google Shape;284;p13"/>
          <p:cNvSpPr txBox="1"/>
          <p:nvPr/>
        </p:nvSpPr>
        <p:spPr>
          <a:xfrm>
            <a:off x="7237885" y="5035065"/>
            <a:ext cx="1011637" cy="1041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41900" rIns="41900" bIns="419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¿Cómo se efectúa la elección?</a:t>
            </a:r>
            <a:endParaRPr sz="1700">
              <a:solidFill>
                <a:srgbClr val="0000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85" name="Google Shape;285;p13"/>
          <p:cNvSpPr txBox="1"/>
          <p:nvPr/>
        </p:nvSpPr>
        <p:spPr>
          <a:xfrm>
            <a:off x="5196851" y="2036555"/>
            <a:ext cx="1688962" cy="90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650" tIns="26650" rIns="26650" bIns="26650" anchor="ctr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oto Sans Symbols"/>
              <a:buNone/>
            </a:pPr>
            <a:r>
              <a:rPr lang="es-CO" sz="7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Artículo</a:t>
            </a:r>
            <a:r>
              <a:rPr lang="es-CO" sz="7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48. La elección se efectuará por la postulación democrática realizada por los integrantes del programa, a partir de la semana de Inducción, por un período mínimo de seis (6) meses en programas de formación titulada. Si el grupo lo conviene y la duración del programa lo permite podrá ser reelegido…</a:t>
            </a:r>
            <a:endParaRPr sz="7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86" name="Google Shape;286;p13"/>
          <p:cNvSpPr txBox="1"/>
          <p:nvPr/>
        </p:nvSpPr>
        <p:spPr>
          <a:xfrm>
            <a:off x="9479207" y="3603071"/>
            <a:ext cx="1548687" cy="90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650" tIns="26650" rIns="26650" bIns="26650" anchor="ctr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oto Sans Symbols"/>
              <a:buNone/>
            </a:pPr>
            <a:r>
              <a:rPr lang="es-CO" sz="7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Artículo 37. El Aprendiz no puede tener llamados de atención escritos, condicionamiento de </a:t>
            </a:r>
            <a:r>
              <a:rPr lang="es-CO" sz="7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matrícula</a:t>
            </a:r>
            <a:r>
              <a:rPr lang="es-CO" sz="7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, ni haber sido sancionado con cancelación de </a:t>
            </a:r>
            <a:r>
              <a:rPr lang="es-CO" sz="7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matrícula</a:t>
            </a:r>
            <a:r>
              <a:rPr lang="es-CO" sz="7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en procesos de formación.</a:t>
            </a:r>
            <a:endParaRPr sz="7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245"/>
              </a:spcBef>
              <a:spcAft>
                <a:spcPts val="0"/>
              </a:spcAft>
              <a:buClr>
                <a:schemeClr val="dk1"/>
              </a:buClr>
              <a:buSzPts val="700"/>
              <a:buFont typeface="Noto Sans Symbols"/>
              <a:buNone/>
            </a:pPr>
            <a:r>
              <a:rPr lang="es-CO" sz="7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Debe </a:t>
            </a:r>
            <a:r>
              <a:rPr lang="es-CO" sz="7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encontrarse</a:t>
            </a:r>
            <a:r>
              <a:rPr lang="es-CO" sz="7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matriculado y cursando su etapa lectiva en programas tecnológicos ofrecidos en las sedes y sub sedes de los Centros de Formación.</a:t>
            </a:r>
            <a:endParaRPr sz="7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87" name="Google Shape;287;p13"/>
          <p:cNvSpPr txBox="1"/>
          <p:nvPr/>
        </p:nvSpPr>
        <p:spPr>
          <a:xfrm>
            <a:off x="4861615" y="5148201"/>
            <a:ext cx="2032616" cy="90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650" tIns="26650" rIns="26650" bIns="26650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es-CO" sz="700" b="1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1.</a:t>
            </a:r>
            <a:r>
              <a:rPr lang="es-CO" sz="7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 acompañamiento del instructor en una sesión de formación, se hará una elección democrática</a:t>
            </a:r>
            <a:endParaRPr sz="7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es-CO" sz="700" b="1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2.</a:t>
            </a:r>
            <a:r>
              <a:rPr lang="es-CO" sz="7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Los aprendices interesados en ser vocero y suplente se </a:t>
            </a:r>
            <a:r>
              <a:rPr lang="es-CO" sz="7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postulan</a:t>
            </a:r>
            <a:endParaRPr sz="7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es-CO" sz="700" b="1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3.</a:t>
            </a:r>
            <a:r>
              <a:rPr lang="es-CO" sz="7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Los aprendices de la ficha </a:t>
            </a:r>
            <a:r>
              <a:rPr lang="es-CO" sz="7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realizará</a:t>
            </a:r>
            <a:r>
              <a:rPr lang="es-CO" sz="7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la votación</a:t>
            </a:r>
            <a:endParaRPr sz="7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es-CO" sz="700" b="1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4.</a:t>
            </a:r>
            <a:r>
              <a:rPr lang="es-CO" sz="7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Los resultados se </a:t>
            </a:r>
            <a:r>
              <a:rPr lang="es-CO" sz="7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consignarán</a:t>
            </a:r>
            <a:r>
              <a:rPr lang="es-CO" sz="7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en el Acta de elección de Voceros y suplentes </a:t>
            </a:r>
            <a:endParaRPr sz="7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4"/>
          <p:cNvSpPr txBox="1">
            <a:spLocks noGrp="1"/>
          </p:cNvSpPr>
          <p:nvPr>
            <p:ph type="title"/>
          </p:nvPr>
        </p:nvSpPr>
        <p:spPr>
          <a:xfrm>
            <a:off x="456235" y="330740"/>
            <a:ext cx="10535615" cy="836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ork Sans Medium"/>
              <a:buNone/>
            </a:pPr>
            <a:r>
              <a:rPr lang="es-CO" sz="36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OE2 - Apoyos socioeconómicos</a:t>
            </a:r>
            <a:endParaRPr/>
          </a:p>
        </p:txBody>
      </p:sp>
      <p:grpSp>
        <p:nvGrpSpPr>
          <p:cNvPr id="293" name="Google Shape;293;p14"/>
          <p:cNvGrpSpPr/>
          <p:nvPr/>
        </p:nvGrpSpPr>
        <p:grpSpPr>
          <a:xfrm>
            <a:off x="2525085" y="3252673"/>
            <a:ext cx="5360663" cy="176298"/>
            <a:chOff x="970157" y="2420467"/>
            <a:chExt cx="7141837" cy="176298"/>
          </a:xfrm>
        </p:grpSpPr>
        <p:cxnSp>
          <p:nvCxnSpPr>
            <p:cNvPr id="294" name="Google Shape;294;p14"/>
            <p:cNvCxnSpPr/>
            <p:nvPr/>
          </p:nvCxnSpPr>
          <p:spPr>
            <a:xfrm>
              <a:off x="970157" y="2427191"/>
              <a:ext cx="7141837" cy="0"/>
            </a:xfrm>
            <a:prstGeom prst="straightConnector1">
              <a:avLst/>
            </a:prstGeom>
            <a:noFill/>
            <a:ln w="28575" cap="flat" cmpd="sng">
              <a:solidFill>
                <a:srgbClr val="00324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5" name="Google Shape;295;p14"/>
            <p:cNvCxnSpPr/>
            <p:nvPr/>
          </p:nvCxnSpPr>
          <p:spPr>
            <a:xfrm>
              <a:off x="976881" y="2427191"/>
              <a:ext cx="0" cy="161732"/>
            </a:xfrm>
            <a:prstGeom prst="straightConnector1">
              <a:avLst/>
            </a:prstGeom>
            <a:noFill/>
            <a:ln w="28575" cap="flat" cmpd="sng">
              <a:solidFill>
                <a:srgbClr val="00324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6" name="Google Shape;296;p14"/>
            <p:cNvCxnSpPr/>
            <p:nvPr/>
          </p:nvCxnSpPr>
          <p:spPr>
            <a:xfrm>
              <a:off x="2830341" y="2420467"/>
              <a:ext cx="0" cy="161732"/>
            </a:xfrm>
            <a:prstGeom prst="straightConnector1">
              <a:avLst/>
            </a:prstGeom>
            <a:noFill/>
            <a:ln w="28575" cap="flat" cmpd="sng">
              <a:solidFill>
                <a:srgbClr val="00324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7" name="Google Shape;297;p14"/>
            <p:cNvCxnSpPr/>
            <p:nvPr/>
          </p:nvCxnSpPr>
          <p:spPr>
            <a:xfrm>
              <a:off x="4556033" y="2435033"/>
              <a:ext cx="0" cy="161732"/>
            </a:xfrm>
            <a:prstGeom prst="straightConnector1">
              <a:avLst/>
            </a:prstGeom>
            <a:noFill/>
            <a:ln w="28575" cap="flat" cmpd="sng">
              <a:solidFill>
                <a:srgbClr val="00324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8" name="Google Shape;298;p14"/>
            <p:cNvCxnSpPr/>
            <p:nvPr/>
          </p:nvCxnSpPr>
          <p:spPr>
            <a:xfrm>
              <a:off x="6288457" y="2433915"/>
              <a:ext cx="0" cy="161732"/>
            </a:xfrm>
            <a:prstGeom prst="straightConnector1">
              <a:avLst/>
            </a:prstGeom>
            <a:noFill/>
            <a:ln w="28575" cap="flat" cmpd="sng">
              <a:solidFill>
                <a:srgbClr val="00324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9" name="Google Shape;299;p14"/>
            <p:cNvCxnSpPr/>
            <p:nvPr/>
          </p:nvCxnSpPr>
          <p:spPr>
            <a:xfrm>
              <a:off x="8105270" y="2427191"/>
              <a:ext cx="0" cy="161732"/>
            </a:xfrm>
            <a:prstGeom prst="straightConnector1">
              <a:avLst/>
            </a:prstGeom>
            <a:noFill/>
            <a:ln w="28575" cap="flat" cmpd="sng">
              <a:solidFill>
                <a:srgbClr val="00324D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00" name="Google Shape;300;p14"/>
          <p:cNvSpPr/>
          <p:nvPr/>
        </p:nvSpPr>
        <p:spPr>
          <a:xfrm>
            <a:off x="7055923" y="3443567"/>
            <a:ext cx="1660200" cy="7461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8"/>
              <a:buFont typeface="Arial"/>
              <a:buNone/>
            </a:pPr>
            <a:r>
              <a:rPr lang="es-CO" sz="1568" b="0" i="0" u="none" strike="noStrike" cap="none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r>
              <a:rPr lang="es-CO" sz="1100" b="1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Monitorias</a:t>
            </a:r>
            <a:endParaRPr sz="1100" b="1" i="0" u="none" strike="noStrike" cap="none">
              <a:solidFill>
                <a:srgbClr val="0000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301" name="Google Shape;301;p14"/>
          <p:cNvSpPr/>
          <p:nvPr/>
        </p:nvSpPr>
        <p:spPr>
          <a:xfrm>
            <a:off x="1666875" y="3433594"/>
            <a:ext cx="1818552" cy="772871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1"/>
              <a:buFont typeface="Arial"/>
              <a:buNone/>
            </a:pPr>
            <a:r>
              <a:rPr lang="es-CO" sz="11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r>
              <a:rPr lang="es-CO" sz="1100" b="1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Apoyos de Sostenimiento </a:t>
            </a:r>
            <a:endParaRPr sz="1100" b="1" i="0" u="none" strike="noStrike" cap="none">
              <a:solidFill>
                <a:srgbClr val="0000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302" name="Google Shape;302;p14"/>
          <p:cNvSpPr/>
          <p:nvPr/>
        </p:nvSpPr>
        <p:spPr>
          <a:xfrm>
            <a:off x="3575089" y="3433594"/>
            <a:ext cx="1660063" cy="746118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8"/>
              <a:buFont typeface="Arial"/>
              <a:buNone/>
            </a:pPr>
            <a:r>
              <a:rPr lang="es-CO" sz="1100" b="1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Alimentación y </a:t>
            </a:r>
            <a:r>
              <a:rPr lang="es-CO" sz="1100" b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Nutricional</a:t>
            </a:r>
            <a:r>
              <a:rPr lang="es-CO" sz="1100" b="1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endParaRPr sz="1100" b="1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303" name="Google Shape;303;p14"/>
          <p:cNvSpPr/>
          <p:nvPr/>
        </p:nvSpPr>
        <p:spPr>
          <a:xfrm>
            <a:off x="5317283" y="3437207"/>
            <a:ext cx="1660200" cy="7461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8"/>
              <a:buFont typeface="Arial"/>
              <a:buNone/>
            </a:pPr>
            <a:r>
              <a:rPr lang="es-CO" sz="1100" b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Transporte</a:t>
            </a:r>
            <a:endParaRPr sz="1100" b="1" i="0" u="none" strike="noStrike" cap="none">
              <a:solidFill>
                <a:srgbClr val="0000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304" name="Google Shape;304;p14"/>
          <p:cNvSpPr/>
          <p:nvPr/>
        </p:nvSpPr>
        <p:spPr>
          <a:xfrm>
            <a:off x="1778165" y="5047024"/>
            <a:ext cx="1512498" cy="87317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003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1"/>
              <a:buFont typeface="Arial"/>
              <a:buNone/>
            </a:pPr>
            <a:r>
              <a:rPr lang="es-CO" sz="9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Brinda el 50% de un </a:t>
            </a:r>
            <a:r>
              <a:rPr lang="es-CO" sz="900" b="0" i="0" u="none" strike="noStrike" cap="none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smlmv</a:t>
            </a:r>
            <a:r>
              <a:rPr lang="es-CO" sz="9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por cumplir 20 horas de apoyo en actividades al interior del Centro de formación</a:t>
            </a:r>
            <a:endParaRPr sz="9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305" name="Google Shape;305;p14"/>
          <p:cNvSpPr/>
          <p:nvPr/>
        </p:nvSpPr>
        <p:spPr>
          <a:xfrm>
            <a:off x="7062558" y="5098421"/>
            <a:ext cx="1552200" cy="1428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003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1"/>
              <a:buFont typeface="Arial"/>
              <a:buNone/>
            </a:pPr>
            <a:r>
              <a:rPr lang="es-CO" sz="9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 otorga un incentivo económico durante el periodo de la monitoria, por cumplimiento de 60 horas. </a:t>
            </a:r>
            <a:r>
              <a:rPr lang="es-CO" sz="9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Otorgado por excelencia académica y actitudinal.</a:t>
            </a:r>
            <a:endParaRPr sz="9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306" name="Google Shape;306;p14"/>
          <p:cNvSpPr/>
          <p:nvPr/>
        </p:nvSpPr>
        <p:spPr>
          <a:xfrm>
            <a:off x="3592350" y="5044650"/>
            <a:ext cx="1512600" cy="1482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003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Light"/>
              <a:buNone/>
            </a:pPr>
            <a:r>
              <a:rPr lang="es-CO" sz="9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Una consignación mensual por un periodo de tres meses.</a:t>
            </a:r>
            <a:endParaRPr sz="9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Light"/>
              <a:buNone/>
            </a:pPr>
            <a:endParaRPr sz="9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Light"/>
              <a:buNone/>
            </a:pPr>
            <a:r>
              <a:rPr lang="es-CO" sz="9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Vale para reclamar almuerzo en la cafetería Complejo Sur.</a:t>
            </a:r>
            <a:endParaRPr sz="9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1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307" name="Google Shape;307;p14"/>
          <p:cNvSpPr/>
          <p:nvPr/>
        </p:nvSpPr>
        <p:spPr>
          <a:xfrm>
            <a:off x="5354708" y="5061699"/>
            <a:ext cx="1512498" cy="87317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003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1"/>
              <a:buFont typeface="Arial"/>
              <a:buNone/>
            </a:pPr>
            <a:r>
              <a:rPr lang="es-CO" sz="9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Recarga tarjeta del Sistema Integrado de Transporte Público- SITP</a:t>
            </a:r>
            <a:endParaRPr sz="9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308" name="Google Shape;308;p14"/>
          <p:cNvSpPr txBox="1"/>
          <p:nvPr/>
        </p:nvSpPr>
        <p:spPr>
          <a:xfrm>
            <a:off x="828192" y="1765915"/>
            <a:ext cx="1053561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Selección de los aprendices que cumplan con los requisitos del estudio socioeconómico  y cumplimiento en formación.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¡Importante tener  en cuenta que estos apoyos se generan por convocatorias!</a:t>
            </a:r>
            <a:endParaRPr/>
          </a:p>
        </p:txBody>
      </p:sp>
      <p:grpSp>
        <p:nvGrpSpPr>
          <p:cNvPr id="309" name="Google Shape;309;p14"/>
          <p:cNvGrpSpPr/>
          <p:nvPr/>
        </p:nvGrpSpPr>
        <p:grpSpPr>
          <a:xfrm>
            <a:off x="1190610" y="2454924"/>
            <a:ext cx="9828209" cy="620190"/>
            <a:chOff x="1140276" y="2354256"/>
            <a:chExt cx="9828209" cy="620190"/>
          </a:xfrm>
        </p:grpSpPr>
        <p:sp>
          <p:nvSpPr>
            <p:cNvPr id="310" name="Google Shape;310;p14"/>
            <p:cNvSpPr/>
            <p:nvPr/>
          </p:nvSpPr>
          <p:spPr>
            <a:xfrm rot="5400000" flipH="1">
              <a:off x="5979238" y="-2484706"/>
              <a:ext cx="150284" cy="9828209"/>
            </a:xfrm>
            <a:prstGeom prst="leftBracket">
              <a:avLst>
                <a:gd name="adj" fmla="val 124999"/>
              </a:avLst>
            </a:prstGeom>
            <a:noFill/>
            <a:ln w="28575" cap="flat" cmpd="sng">
              <a:solidFill>
                <a:srgbClr val="38AA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11" name="Google Shape;311;p14" descr="Flecha lineal: recta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5796101" y="2477725"/>
              <a:ext cx="496721" cy="49672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5"/>
          <p:cNvSpPr txBox="1"/>
          <p:nvPr/>
        </p:nvSpPr>
        <p:spPr>
          <a:xfrm>
            <a:off x="456236" y="457722"/>
            <a:ext cx="4210415" cy="48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Work Sans Medium"/>
              <a:buNone/>
            </a:pPr>
            <a:r>
              <a:rPr lang="es-CO" sz="3200">
                <a:solidFill>
                  <a:srgbClr val="0C0C0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Jóvenes en Acción</a:t>
            </a:r>
            <a:endParaRPr/>
          </a:p>
        </p:txBody>
      </p:sp>
      <p:sp>
        <p:nvSpPr>
          <p:cNvPr id="317" name="Google Shape;317;p15"/>
          <p:cNvSpPr txBox="1"/>
          <p:nvPr/>
        </p:nvSpPr>
        <p:spPr>
          <a:xfrm>
            <a:off x="1049797" y="2082489"/>
            <a:ext cx="385436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Es un programa del Gobierno Nacional que acompaña a los jóvenes.</a:t>
            </a:r>
            <a:endParaRPr/>
          </a:p>
        </p:txBody>
      </p:sp>
      <p:grpSp>
        <p:nvGrpSpPr>
          <p:cNvPr id="318" name="Google Shape;318;p15"/>
          <p:cNvGrpSpPr/>
          <p:nvPr/>
        </p:nvGrpSpPr>
        <p:grpSpPr>
          <a:xfrm>
            <a:off x="1197393" y="2747411"/>
            <a:ext cx="3570287" cy="702732"/>
            <a:chOff x="1163637" y="2667002"/>
            <a:chExt cx="3570287" cy="702732"/>
          </a:xfrm>
        </p:grpSpPr>
        <p:sp>
          <p:nvSpPr>
            <p:cNvPr id="319" name="Google Shape;319;p15"/>
            <p:cNvSpPr/>
            <p:nvPr/>
          </p:nvSpPr>
          <p:spPr>
            <a:xfrm rot="5400000" flipH="1">
              <a:off x="2873639" y="957000"/>
              <a:ext cx="150284" cy="3570287"/>
            </a:xfrm>
            <a:prstGeom prst="leftBracket">
              <a:avLst>
                <a:gd name="adj" fmla="val 124999"/>
              </a:avLst>
            </a:prstGeom>
            <a:noFill/>
            <a:ln w="57150" cap="flat" cmpd="sng">
              <a:solidFill>
                <a:srgbClr val="38AA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20" name="Google Shape;320;p15" descr="Flecha lineal: recta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5400000">
              <a:off x="2647950" y="2779184"/>
              <a:ext cx="590550" cy="5905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1" name="Google Shape;321;p15"/>
          <p:cNvPicPr preferRelativeResize="0"/>
          <p:nvPr/>
        </p:nvPicPr>
        <p:blipFill rotWithShape="1">
          <a:blip r:embed="rId5">
            <a:alphaModFix/>
          </a:blip>
          <a:srcRect t="10241" b="19399"/>
          <a:stretch/>
        </p:blipFill>
        <p:spPr>
          <a:xfrm>
            <a:off x="978319" y="3645288"/>
            <a:ext cx="4210415" cy="1666347"/>
          </a:xfrm>
          <a:prstGeom prst="rect">
            <a:avLst/>
          </a:prstGeom>
          <a:noFill/>
          <a:ln w="9525" cap="flat" cmpd="sng">
            <a:solidFill>
              <a:srgbClr val="00324D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2" name="Google Shape;322;p15"/>
          <p:cNvSpPr txBox="1"/>
          <p:nvPr/>
        </p:nvSpPr>
        <p:spPr>
          <a:xfrm>
            <a:off x="6769141" y="1753263"/>
            <a:ext cx="3854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¿En qué consiste?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Transferencia monetaria condicionada</a:t>
            </a:r>
            <a:endParaRPr/>
          </a:p>
        </p:txBody>
      </p:sp>
      <p:sp>
        <p:nvSpPr>
          <p:cNvPr id="323" name="Google Shape;323;p15"/>
          <p:cNvSpPr txBox="1"/>
          <p:nvPr/>
        </p:nvSpPr>
        <p:spPr>
          <a:xfrm>
            <a:off x="6769141" y="3641359"/>
            <a:ext cx="43560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¿Cómo puedo ampliar información e inscribirse?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Página web DPS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324" name="Google Shape;324;p15"/>
          <p:cNvSpPr txBox="1"/>
          <p:nvPr/>
        </p:nvSpPr>
        <p:spPr>
          <a:xfrm>
            <a:off x="7562141" y="2512725"/>
            <a:ext cx="38544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¿Quién es el encargado del programa?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Departamento de Prosperidad Social (DPS)</a:t>
            </a:r>
            <a:endParaRPr/>
          </a:p>
        </p:txBody>
      </p:sp>
      <p:pic>
        <p:nvPicPr>
          <p:cNvPr id="325" name="Google Shape;325;p15"/>
          <p:cNvPicPr preferRelativeResize="0"/>
          <p:nvPr/>
        </p:nvPicPr>
        <p:blipFill rotWithShape="1">
          <a:blip r:embed="rId6">
            <a:alphaModFix/>
          </a:blip>
          <a:srcRect t="3266"/>
          <a:stretch/>
        </p:blipFill>
        <p:spPr>
          <a:xfrm>
            <a:off x="7053262" y="4783262"/>
            <a:ext cx="3062472" cy="1666346"/>
          </a:xfrm>
          <a:prstGeom prst="rect">
            <a:avLst/>
          </a:prstGeom>
          <a:noFill/>
          <a:ln w="9525" cap="flat" cmpd="sng">
            <a:solidFill>
              <a:srgbClr val="00324D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6" name="Google Shape;326;p15"/>
          <p:cNvSpPr/>
          <p:nvPr/>
        </p:nvSpPr>
        <p:spPr>
          <a:xfrm>
            <a:off x="6350915" y="1780499"/>
            <a:ext cx="423000" cy="422400"/>
          </a:xfrm>
          <a:prstGeom prst="ellipse">
            <a:avLst/>
          </a:prstGeom>
          <a:solidFill>
            <a:srgbClr val="00324D"/>
          </a:solidFill>
          <a:ln w="19050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1</a:t>
            </a:r>
            <a:endParaRPr/>
          </a:p>
        </p:txBody>
      </p:sp>
      <p:sp>
        <p:nvSpPr>
          <p:cNvPr id="327" name="Google Shape;327;p15"/>
          <p:cNvSpPr/>
          <p:nvPr/>
        </p:nvSpPr>
        <p:spPr>
          <a:xfrm>
            <a:off x="7139024" y="2630992"/>
            <a:ext cx="423000" cy="422400"/>
          </a:xfrm>
          <a:prstGeom prst="ellipse">
            <a:avLst/>
          </a:prstGeom>
          <a:solidFill>
            <a:srgbClr val="00324D"/>
          </a:solidFill>
          <a:ln w="19050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2</a:t>
            </a:r>
            <a:endParaRPr/>
          </a:p>
        </p:txBody>
      </p:sp>
      <p:sp>
        <p:nvSpPr>
          <p:cNvPr id="328" name="Google Shape;328;p15"/>
          <p:cNvSpPr/>
          <p:nvPr/>
        </p:nvSpPr>
        <p:spPr>
          <a:xfrm>
            <a:off x="6346024" y="3708758"/>
            <a:ext cx="423000" cy="422400"/>
          </a:xfrm>
          <a:prstGeom prst="ellipse">
            <a:avLst/>
          </a:prstGeom>
          <a:solidFill>
            <a:srgbClr val="00324D"/>
          </a:solidFill>
          <a:ln w="19050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3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6"/>
          <p:cNvSpPr txBox="1"/>
          <p:nvPr/>
        </p:nvSpPr>
        <p:spPr>
          <a:xfrm>
            <a:off x="1074341" y="1710714"/>
            <a:ext cx="51921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CO" sz="26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OE3 - Articulación con el procedimiento de ejecución de la formación profesional integral</a:t>
            </a:r>
            <a:endParaRPr/>
          </a:p>
        </p:txBody>
      </p:sp>
      <p:sp>
        <p:nvSpPr>
          <p:cNvPr id="334" name="Google Shape;334;p16"/>
          <p:cNvSpPr/>
          <p:nvPr/>
        </p:nvSpPr>
        <p:spPr>
          <a:xfrm>
            <a:off x="1180193" y="2930363"/>
            <a:ext cx="4811298" cy="6757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16"/>
          <p:cNvSpPr txBox="1"/>
          <p:nvPr/>
        </p:nvSpPr>
        <p:spPr>
          <a:xfrm>
            <a:off x="1170668" y="3435088"/>
            <a:ext cx="3568368" cy="1679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00" tIns="38100" rIns="12700" bIns="12700" anchor="t" anchorCtr="0">
            <a:noAutofit/>
          </a:bodyPr>
          <a:lstStyle/>
          <a:p>
            <a:pPr marL="285750" marR="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1008"/>
              <a:buFont typeface="Noto Sans Symbols"/>
              <a:buChar char="✔"/>
            </a:pPr>
            <a:r>
              <a:rPr lang="es-CO"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Fomentar la cultura de Bienestar en los aprendices durante la ejecución de la formación profesional integral.</a:t>
            </a:r>
            <a:endParaRPr/>
          </a:p>
          <a:p>
            <a:pPr marL="285750" marR="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1008"/>
              <a:buFont typeface="Noto Sans Symbols"/>
              <a:buChar char="✔"/>
            </a:pPr>
            <a:r>
              <a:rPr lang="es-CO"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Desarrollo de inducciones para los aprendices de primer trimestre</a:t>
            </a:r>
            <a:endParaRPr/>
          </a:p>
        </p:txBody>
      </p:sp>
      <p:pic>
        <p:nvPicPr>
          <p:cNvPr id="336" name="Google Shape;336;p16" descr="Diagrama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 l="6727" t="5720" r="8541" b="8423"/>
          <a:stretch/>
        </p:blipFill>
        <p:spPr>
          <a:xfrm>
            <a:off x="6553200" y="1550113"/>
            <a:ext cx="2246811" cy="2276669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16"/>
          <p:cNvSpPr txBox="1"/>
          <p:nvPr/>
        </p:nvSpPr>
        <p:spPr>
          <a:xfrm>
            <a:off x="7672892" y="1397688"/>
            <a:ext cx="4210415" cy="304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700"/>
              <a:buFont typeface="Work Sans Medium"/>
              <a:buNone/>
            </a:pPr>
            <a:r>
              <a:rPr lang="es-CO" sz="2700" baseline="30000">
                <a:solidFill>
                  <a:srgbClr val="0C0C0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Código de Integridad </a:t>
            </a:r>
            <a:r>
              <a:rPr lang="es-CO" sz="2700" b="1" baseline="30000">
                <a:solidFill>
                  <a:srgbClr val="38AA00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SENA</a:t>
            </a:r>
            <a:endParaRPr/>
          </a:p>
        </p:txBody>
      </p:sp>
      <p:sp>
        <p:nvSpPr>
          <p:cNvPr id="338" name="Google Shape;338;p16"/>
          <p:cNvSpPr txBox="1"/>
          <p:nvPr/>
        </p:nvSpPr>
        <p:spPr>
          <a:xfrm>
            <a:off x="8577501" y="1654863"/>
            <a:ext cx="2277106" cy="304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Medium"/>
              <a:buNone/>
            </a:pPr>
            <a:r>
              <a:rPr lang="es-CO" sz="2000" baseline="300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Nuestros valores</a:t>
            </a:r>
            <a:endParaRPr/>
          </a:p>
        </p:txBody>
      </p:sp>
      <p:grpSp>
        <p:nvGrpSpPr>
          <p:cNvPr id="339" name="Google Shape;339;p16"/>
          <p:cNvGrpSpPr/>
          <p:nvPr/>
        </p:nvGrpSpPr>
        <p:grpSpPr>
          <a:xfrm>
            <a:off x="8598037" y="2113665"/>
            <a:ext cx="2277106" cy="965248"/>
            <a:chOff x="6916636" y="4449202"/>
            <a:chExt cx="2277106" cy="965248"/>
          </a:xfrm>
        </p:grpSpPr>
        <p:sp>
          <p:nvSpPr>
            <p:cNvPr id="340" name="Google Shape;340;p16"/>
            <p:cNvSpPr txBox="1"/>
            <p:nvPr/>
          </p:nvSpPr>
          <p:spPr>
            <a:xfrm>
              <a:off x="6916636" y="4583453"/>
              <a:ext cx="2277106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 </a:t>
              </a:r>
              <a:r>
                <a:rPr lang="es-CO" sz="900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Reconozco, valoro y trato de manera digna a todas las personas, con sus virtudes y defectos, sin importar su labor, su procedencia, estudios o cualquier otra condición</a:t>
              </a:r>
              <a:endParaRPr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endParaRPr>
            </a:p>
          </p:txBody>
        </p:sp>
        <p:sp>
          <p:nvSpPr>
            <p:cNvPr id="341" name="Google Shape;341;p16"/>
            <p:cNvSpPr txBox="1"/>
            <p:nvPr/>
          </p:nvSpPr>
          <p:spPr>
            <a:xfrm>
              <a:off x="8532652" y="4449202"/>
              <a:ext cx="640554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900" b="1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Respeto</a:t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42" name="Google Shape;342;p16" descr="Texto&#10;&#10;Descripción generada automáticamente con confianza baj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20547" y="3411349"/>
            <a:ext cx="1995329" cy="292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62950" y="3963775"/>
            <a:ext cx="3312202" cy="1863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7"/>
          <p:cNvSpPr txBox="1"/>
          <p:nvPr/>
        </p:nvSpPr>
        <p:spPr>
          <a:xfrm>
            <a:off x="1079749" y="2493689"/>
            <a:ext cx="4188538" cy="467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CO" sz="26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Punto de Egresados CEET</a:t>
            </a:r>
            <a:endParaRPr/>
          </a:p>
        </p:txBody>
      </p:sp>
      <p:sp>
        <p:nvSpPr>
          <p:cNvPr id="349" name="Google Shape;349;p17"/>
          <p:cNvSpPr txBox="1"/>
          <p:nvPr/>
        </p:nvSpPr>
        <p:spPr>
          <a:xfrm>
            <a:off x="1163638" y="3438788"/>
            <a:ext cx="3568368" cy="1679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00" tIns="38100" rIns="12700" bIns="12700" anchor="t" anchorCtr="0">
            <a:noAutofit/>
          </a:bodyPr>
          <a:lstStyle/>
          <a:p>
            <a:pPr marL="285750" marR="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1008"/>
              <a:buFont typeface="Noto Sans Symbols"/>
              <a:buChar char="✔"/>
            </a:pPr>
            <a:r>
              <a:rPr lang="es-CO"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Homologaciones Universidades convenio SENA.</a:t>
            </a:r>
            <a:endParaRPr/>
          </a:p>
          <a:p>
            <a:pPr marL="285750" marR="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1008"/>
              <a:buFont typeface="Noto Sans Symbols"/>
              <a:buChar char="✔"/>
            </a:pPr>
            <a:r>
              <a:rPr lang="es-CO"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 comparten ofertas laborales y eventos, para ello por favor actualice su información personal en Sofia Plus.</a:t>
            </a: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1178253" y="2930363"/>
            <a:ext cx="3976279" cy="6757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" name="Google Shape;351;p17" descr="Diagrama, Esquemátic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92402" y="1037727"/>
            <a:ext cx="4782546" cy="4782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17"/>
          <p:cNvPicPr preferRelativeResize="0"/>
          <p:nvPr/>
        </p:nvPicPr>
        <p:blipFill rotWithShape="1">
          <a:blip r:embed="rId5">
            <a:alphaModFix/>
          </a:blip>
          <a:srcRect l="31581"/>
          <a:stretch/>
        </p:blipFill>
        <p:spPr>
          <a:xfrm>
            <a:off x="9565341" y="5785691"/>
            <a:ext cx="2626659" cy="1072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oogle Shape;357;g1e48344e483_0_4"/>
          <p:cNvGrpSpPr/>
          <p:nvPr/>
        </p:nvGrpSpPr>
        <p:grpSpPr>
          <a:xfrm>
            <a:off x="2278850" y="418975"/>
            <a:ext cx="7445123" cy="6358075"/>
            <a:chOff x="2278850" y="418975"/>
            <a:chExt cx="7445123" cy="6358075"/>
          </a:xfrm>
        </p:grpSpPr>
        <p:pic>
          <p:nvPicPr>
            <p:cNvPr id="358" name="Google Shape;358;g1e48344e483_0_4"/>
            <p:cNvPicPr preferRelativeResize="0"/>
            <p:nvPr/>
          </p:nvPicPr>
          <p:blipFill rotWithShape="1">
            <a:blip r:embed="rId4">
              <a:alphaModFix/>
            </a:blip>
            <a:srcRect t="46816" r="-553"/>
            <a:stretch/>
          </p:blipFill>
          <p:spPr>
            <a:xfrm>
              <a:off x="2278850" y="3291850"/>
              <a:ext cx="7445123" cy="3485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9" name="Google Shape;359;g1e48344e483_0_4"/>
            <p:cNvSpPr/>
            <p:nvPr/>
          </p:nvSpPr>
          <p:spPr>
            <a:xfrm>
              <a:off x="8385250" y="418975"/>
              <a:ext cx="1279500" cy="1095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0" name="Google Shape;360;g1e48344e483_0_4"/>
          <p:cNvSpPr txBox="1"/>
          <p:nvPr/>
        </p:nvSpPr>
        <p:spPr>
          <a:xfrm>
            <a:off x="519524" y="1272975"/>
            <a:ext cx="77514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¡Ya puedes tener tu carnet digital! Paso a Paso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endParaRPr sz="4400" b="0" i="0" u="none" strike="noStrike" cap="none">
              <a:solidFill>
                <a:srgbClr val="38AA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361" name="Google Shape;361;g1e48344e483_0_4"/>
          <p:cNvSpPr/>
          <p:nvPr/>
        </p:nvSpPr>
        <p:spPr>
          <a:xfrm rot="10800000" flipH="1">
            <a:off x="587626" y="2701275"/>
            <a:ext cx="3354900" cy="465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2" name="Google Shape;362;g1e48344e483_0_4"/>
          <p:cNvPicPr preferRelativeResize="0"/>
          <p:nvPr/>
        </p:nvPicPr>
        <p:blipFill rotWithShape="1">
          <a:blip r:embed="rId5">
            <a:alphaModFix/>
          </a:blip>
          <a:srcRect l="31581"/>
          <a:stretch/>
        </p:blipFill>
        <p:spPr>
          <a:xfrm>
            <a:off x="9565341" y="5785691"/>
            <a:ext cx="2626659" cy="1072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db8b99b52b_0_0"/>
          <p:cNvSpPr txBox="1"/>
          <p:nvPr/>
        </p:nvSpPr>
        <p:spPr>
          <a:xfrm>
            <a:off x="628575" y="2937025"/>
            <a:ext cx="5228400" cy="12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Work Sans Light"/>
              <a:buNone/>
            </a:pPr>
            <a:r>
              <a:rPr lang="es-CO" sz="2400">
                <a:solidFill>
                  <a:srgbClr val="0C0C0C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se le presentan inconvenientes en  la generación del carnet digital, contactarse con el profesional </a:t>
            </a:r>
            <a:r>
              <a:rPr lang="es-CO" sz="2400" b="1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Jonathan Fuentes</a:t>
            </a:r>
            <a:r>
              <a:rPr lang="es-CO" sz="2400">
                <a:solidFill>
                  <a:srgbClr val="0C0C0C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solicitar el carnet provisional al siguiente correo: </a:t>
            </a:r>
            <a:r>
              <a:rPr lang="es-CO" sz="2400" b="1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jmfuentesg@sena.edu.co</a:t>
            </a:r>
            <a:endParaRPr sz="24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368" name="Google Shape;368;g1db8b99b52b_0_0"/>
          <p:cNvSpPr txBox="1"/>
          <p:nvPr/>
        </p:nvSpPr>
        <p:spPr>
          <a:xfrm>
            <a:off x="519524" y="1272975"/>
            <a:ext cx="77514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Portar el carnet digital </a:t>
            </a:r>
            <a:r>
              <a:rPr lang="es-CO" sz="44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 carnet provisional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endParaRPr sz="4400" b="0" i="0" u="none" strike="noStrike" cap="none">
              <a:solidFill>
                <a:srgbClr val="38AA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369" name="Google Shape;369;g1db8b99b52b_0_0"/>
          <p:cNvSpPr/>
          <p:nvPr/>
        </p:nvSpPr>
        <p:spPr>
          <a:xfrm rot="10800000" flipH="1">
            <a:off x="616204" y="2567884"/>
            <a:ext cx="4469700" cy="45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0" name="Google Shape;370;g1db8b99b52b_0_0"/>
          <p:cNvPicPr preferRelativeResize="0"/>
          <p:nvPr/>
        </p:nvPicPr>
        <p:blipFill rotWithShape="1">
          <a:blip r:embed="rId4">
            <a:alphaModFix/>
          </a:blip>
          <a:srcRect l="53006" t="18616" r="5531" b="13365"/>
          <a:stretch/>
        </p:blipFill>
        <p:spPr>
          <a:xfrm rot="16">
            <a:off x="8025725" y="1930134"/>
            <a:ext cx="4135675" cy="4927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 txBox="1"/>
          <p:nvPr/>
        </p:nvSpPr>
        <p:spPr>
          <a:xfrm>
            <a:off x="2127901" y="2459504"/>
            <a:ext cx="79362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Plan Nacional Integral de Bienestar al Aprendiz </a:t>
            </a:r>
            <a:r>
              <a:rPr lang="es-CO" sz="4400">
                <a:solidFill>
                  <a:schemeClr val="accent6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(PNIBA)</a:t>
            </a:r>
            <a:endParaRPr>
              <a:solidFill>
                <a:schemeClr val="accent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106" name="Google Shape;106;p2"/>
          <p:cNvCxnSpPr/>
          <p:nvPr/>
        </p:nvCxnSpPr>
        <p:spPr>
          <a:xfrm>
            <a:off x="3060834" y="4130912"/>
            <a:ext cx="5900286" cy="0"/>
          </a:xfrm>
          <a:prstGeom prst="straightConnector1">
            <a:avLst/>
          </a:prstGeom>
          <a:noFill/>
          <a:ln w="9525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0"/>
          <p:cNvSpPr txBox="1"/>
          <p:nvPr/>
        </p:nvSpPr>
        <p:spPr>
          <a:xfrm>
            <a:off x="1083866" y="1817797"/>
            <a:ext cx="5488384" cy="1258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CO" sz="26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OE3 - Articulación con el procedimiento de ejecución de la formación profesional integral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endParaRPr sz="2600">
              <a:solidFill>
                <a:srgbClr val="38AA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376" name="Google Shape;376;p20"/>
          <p:cNvSpPr/>
          <p:nvPr/>
        </p:nvSpPr>
        <p:spPr>
          <a:xfrm>
            <a:off x="1179843" y="2930363"/>
            <a:ext cx="4811298" cy="6757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20"/>
          <p:cNvSpPr txBox="1"/>
          <p:nvPr/>
        </p:nvSpPr>
        <p:spPr>
          <a:xfrm>
            <a:off x="1163638" y="3349222"/>
            <a:ext cx="3568368" cy="738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00" tIns="38100" rIns="12700" bIns="12700" anchor="t" anchorCtr="0">
            <a:noAutofit/>
          </a:bodyPr>
          <a:lstStyle/>
          <a:p>
            <a:pPr marL="285750" marR="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1008"/>
              <a:buFont typeface="Noto Sans Symbols"/>
              <a:buChar char="✔"/>
            </a:pPr>
            <a:r>
              <a:rPr lang="es-CO"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Socialización y apropiación del </a:t>
            </a:r>
            <a:r>
              <a:rPr lang="es-CO" sz="1600" b="1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Reglamento al Aprendiz SENA</a:t>
            </a:r>
            <a:endParaRPr/>
          </a:p>
        </p:txBody>
      </p:sp>
      <p:pic>
        <p:nvPicPr>
          <p:cNvPr id="378" name="Google Shape;378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45200" y="846163"/>
            <a:ext cx="5870525" cy="587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21146" y="4087791"/>
            <a:ext cx="2712526" cy="1525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9"/>
          <p:cNvSpPr txBox="1">
            <a:spLocks noGrp="1"/>
          </p:cNvSpPr>
          <p:nvPr>
            <p:ph type="title"/>
          </p:nvPr>
        </p:nvSpPr>
        <p:spPr>
          <a:xfrm>
            <a:off x="456236" y="330740"/>
            <a:ext cx="5925109" cy="836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CO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Anuncios</a:t>
            </a:r>
            <a:endParaRPr/>
          </a:p>
        </p:txBody>
      </p:sp>
      <p:pic>
        <p:nvPicPr>
          <p:cNvPr id="385" name="Google Shape;38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2665073"/>
            <a:ext cx="2707731" cy="3266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6" name="Google Shape;386;p19"/>
          <p:cNvGrpSpPr/>
          <p:nvPr/>
        </p:nvGrpSpPr>
        <p:grpSpPr>
          <a:xfrm>
            <a:off x="3079632" y="2154330"/>
            <a:ext cx="1365214" cy="1015751"/>
            <a:chOff x="10232252" y="1863118"/>
            <a:chExt cx="1365214" cy="1015751"/>
          </a:xfrm>
        </p:grpSpPr>
        <p:sp>
          <p:nvSpPr>
            <p:cNvPr id="387" name="Google Shape;387;p19"/>
            <p:cNvSpPr/>
            <p:nvPr/>
          </p:nvSpPr>
          <p:spPr>
            <a:xfrm>
              <a:off x="10232252" y="2640808"/>
              <a:ext cx="174246" cy="238061"/>
            </a:xfrm>
            <a:custGeom>
              <a:avLst/>
              <a:gdLst/>
              <a:ahLst/>
              <a:cxnLst/>
              <a:rect l="l" t="t" r="r" b="b"/>
              <a:pathLst>
                <a:path w="174246" h="238061" extrusionOk="0">
                  <a:moveTo>
                    <a:pt x="81296" y="21799"/>
                  </a:moveTo>
                  <a:cubicBezTo>
                    <a:pt x="69274" y="961"/>
                    <a:pt x="42636" y="-6186"/>
                    <a:pt x="21799" y="5836"/>
                  </a:cubicBezTo>
                  <a:cubicBezTo>
                    <a:pt x="961" y="17858"/>
                    <a:pt x="-6186" y="44496"/>
                    <a:pt x="5836" y="65334"/>
                  </a:cubicBezTo>
                  <a:lnTo>
                    <a:pt x="92906" y="216236"/>
                  </a:lnTo>
                  <a:cubicBezTo>
                    <a:pt x="104923" y="237087"/>
                    <a:pt x="131570" y="244250"/>
                    <a:pt x="152421" y="232233"/>
                  </a:cubicBezTo>
                  <a:cubicBezTo>
                    <a:pt x="173273" y="220216"/>
                    <a:pt x="180436" y="193570"/>
                    <a:pt x="168419" y="172718"/>
                  </a:cubicBezTo>
                  <a:close/>
                </a:path>
              </a:pathLst>
            </a:custGeom>
            <a:solidFill>
              <a:srgbClr val="38AA00"/>
            </a:solidFill>
            <a:ln w="17450" cap="flat" cmpd="sng">
              <a:solidFill>
                <a:srgbClr val="00324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19"/>
            <p:cNvSpPr/>
            <p:nvPr/>
          </p:nvSpPr>
          <p:spPr>
            <a:xfrm>
              <a:off x="10342566" y="1949237"/>
              <a:ext cx="1035731" cy="920716"/>
            </a:xfrm>
            <a:custGeom>
              <a:avLst/>
              <a:gdLst/>
              <a:ahLst/>
              <a:cxnLst/>
              <a:rect l="l" t="t" r="r" b="b"/>
              <a:pathLst>
                <a:path w="1035731" h="920716" extrusionOk="0">
                  <a:moveTo>
                    <a:pt x="607986" y="801893"/>
                  </a:moveTo>
                  <a:lnTo>
                    <a:pt x="406281" y="859929"/>
                  </a:lnTo>
                  <a:lnTo>
                    <a:pt x="358403" y="807690"/>
                  </a:lnTo>
                  <a:lnTo>
                    <a:pt x="621085" y="732230"/>
                  </a:lnTo>
                  <a:close/>
                  <a:moveTo>
                    <a:pt x="1031779" y="576985"/>
                  </a:moveTo>
                  <a:lnTo>
                    <a:pt x="934552" y="408659"/>
                  </a:lnTo>
                  <a:lnTo>
                    <a:pt x="803859" y="182315"/>
                  </a:lnTo>
                  <a:lnTo>
                    <a:pt x="706649" y="13988"/>
                  </a:lnTo>
                  <a:cubicBezTo>
                    <a:pt x="698366" y="292"/>
                    <a:pt x="680547" y="-4096"/>
                    <a:pt x="666851" y="4187"/>
                  </a:cubicBezTo>
                  <a:cubicBezTo>
                    <a:pt x="664975" y="5322"/>
                    <a:pt x="663233" y="6665"/>
                    <a:pt x="661660" y="8192"/>
                  </a:cubicBezTo>
                  <a:lnTo>
                    <a:pt x="0" y="646631"/>
                  </a:lnTo>
                  <a:lnTo>
                    <a:pt x="130588" y="872992"/>
                  </a:lnTo>
                  <a:lnTo>
                    <a:pt x="296007" y="826550"/>
                  </a:lnTo>
                  <a:lnTo>
                    <a:pt x="370013" y="906353"/>
                  </a:lnTo>
                  <a:cubicBezTo>
                    <a:pt x="381058" y="918307"/>
                    <a:pt x="397728" y="923312"/>
                    <a:pt x="413531" y="919417"/>
                  </a:cubicBezTo>
                  <a:lnTo>
                    <a:pt x="632643" y="857022"/>
                  </a:lnTo>
                  <a:cubicBezTo>
                    <a:pt x="635550" y="855568"/>
                    <a:pt x="639893" y="854132"/>
                    <a:pt x="642800" y="852679"/>
                  </a:cubicBezTo>
                  <a:cubicBezTo>
                    <a:pt x="653515" y="846470"/>
                    <a:pt x="660948" y="835855"/>
                    <a:pt x="663114" y="823661"/>
                  </a:cubicBezTo>
                  <a:lnTo>
                    <a:pt x="683428" y="716277"/>
                  </a:lnTo>
                  <a:lnTo>
                    <a:pt x="1015703" y="621956"/>
                  </a:lnTo>
                  <a:cubicBezTo>
                    <a:pt x="1031977" y="615508"/>
                    <a:pt x="1039943" y="597087"/>
                    <a:pt x="1033495" y="580812"/>
                  </a:cubicBezTo>
                  <a:cubicBezTo>
                    <a:pt x="1032973" y="579498"/>
                    <a:pt x="1032365" y="578218"/>
                    <a:pt x="1031674" y="576985"/>
                  </a:cubicBezTo>
                  <a:close/>
                </a:path>
              </a:pathLst>
            </a:custGeom>
            <a:solidFill>
              <a:srgbClr val="38AA00"/>
            </a:solidFill>
            <a:ln w="17450" cap="flat" cmpd="sng">
              <a:solidFill>
                <a:srgbClr val="00324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19"/>
            <p:cNvSpPr/>
            <p:nvPr/>
          </p:nvSpPr>
          <p:spPr>
            <a:xfrm rot="-1761361">
              <a:off x="11360523" y="2063554"/>
              <a:ext cx="200338" cy="70048"/>
            </a:xfrm>
            <a:custGeom>
              <a:avLst/>
              <a:gdLst/>
              <a:ahLst/>
              <a:cxnLst/>
              <a:rect l="l" t="t" r="r" b="b"/>
              <a:pathLst>
                <a:path w="200338" h="70048" extrusionOk="0">
                  <a:moveTo>
                    <a:pt x="0" y="0"/>
                  </a:moveTo>
                  <a:lnTo>
                    <a:pt x="200339" y="0"/>
                  </a:lnTo>
                  <a:lnTo>
                    <a:pt x="200339" y="70048"/>
                  </a:lnTo>
                  <a:lnTo>
                    <a:pt x="0" y="70048"/>
                  </a:lnTo>
                  <a:close/>
                </a:path>
              </a:pathLst>
            </a:custGeom>
            <a:solidFill>
              <a:srgbClr val="00324D"/>
            </a:solidFill>
            <a:ln w="9525" cap="flat" cmpd="sng">
              <a:solidFill>
                <a:srgbClr val="38AA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19"/>
            <p:cNvSpPr/>
            <p:nvPr/>
          </p:nvSpPr>
          <p:spPr>
            <a:xfrm rot="-4461540">
              <a:off x="11456539" y="2199755"/>
              <a:ext cx="70048" cy="200338"/>
            </a:xfrm>
            <a:custGeom>
              <a:avLst/>
              <a:gdLst/>
              <a:ahLst/>
              <a:cxnLst/>
              <a:rect l="l" t="t" r="r" b="b"/>
              <a:pathLst>
                <a:path w="70048" h="200338" extrusionOk="0">
                  <a:moveTo>
                    <a:pt x="0" y="0"/>
                  </a:moveTo>
                  <a:lnTo>
                    <a:pt x="70048" y="0"/>
                  </a:lnTo>
                  <a:lnTo>
                    <a:pt x="70048" y="200339"/>
                  </a:lnTo>
                  <a:lnTo>
                    <a:pt x="0" y="200339"/>
                  </a:lnTo>
                  <a:close/>
                </a:path>
              </a:pathLst>
            </a:custGeom>
            <a:solidFill>
              <a:srgbClr val="00324D"/>
            </a:solidFill>
            <a:ln w="9525" cap="flat" cmpd="sng">
              <a:solidFill>
                <a:srgbClr val="38AA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19"/>
            <p:cNvSpPr/>
            <p:nvPr/>
          </p:nvSpPr>
          <p:spPr>
            <a:xfrm rot="-4460940">
              <a:off x="11203308" y="1933998"/>
              <a:ext cx="200338" cy="70048"/>
            </a:xfrm>
            <a:custGeom>
              <a:avLst/>
              <a:gdLst/>
              <a:ahLst/>
              <a:cxnLst/>
              <a:rect l="l" t="t" r="r" b="b"/>
              <a:pathLst>
                <a:path w="200338" h="70048" extrusionOk="0">
                  <a:moveTo>
                    <a:pt x="0" y="0"/>
                  </a:moveTo>
                  <a:lnTo>
                    <a:pt x="200339" y="0"/>
                  </a:lnTo>
                  <a:lnTo>
                    <a:pt x="200339" y="70048"/>
                  </a:lnTo>
                  <a:lnTo>
                    <a:pt x="0" y="70048"/>
                  </a:lnTo>
                  <a:close/>
                </a:path>
              </a:pathLst>
            </a:custGeom>
            <a:solidFill>
              <a:srgbClr val="00324D"/>
            </a:solidFill>
            <a:ln w="9525" cap="flat" cmpd="sng">
              <a:solidFill>
                <a:srgbClr val="38AA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2" name="Google Shape;392;p19"/>
          <p:cNvSpPr txBox="1"/>
          <p:nvPr/>
        </p:nvSpPr>
        <p:spPr>
          <a:xfrm>
            <a:off x="5453075" y="3133500"/>
            <a:ext cx="55767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¡Se desarrollará una siguiente jornada de inducción!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endParaRPr sz="4400" b="0" i="0" u="none" strike="noStrike" cap="none">
              <a:solidFill>
                <a:srgbClr val="38AA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393" name="Google Shape;393;p19"/>
          <p:cNvPicPr preferRelativeResize="0"/>
          <p:nvPr/>
        </p:nvPicPr>
        <p:blipFill rotWithShape="1">
          <a:blip r:embed="rId4">
            <a:alphaModFix/>
          </a:blip>
          <a:srcRect l="31581"/>
          <a:stretch/>
        </p:blipFill>
        <p:spPr>
          <a:xfrm>
            <a:off x="9565341" y="5785691"/>
            <a:ext cx="2626659" cy="1072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21" descr="Imagen que contiene Interfaz de usuario gráfic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3"/>
          <p:cNvPicPr preferRelativeResize="0"/>
          <p:nvPr/>
        </p:nvPicPr>
        <p:blipFill rotWithShape="1">
          <a:blip r:embed="rId3">
            <a:alphaModFix/>
          </a:blip>
          <a:srcRect r="7235"/>
          <a:stretch/>
        </p:blipFill>
        <p:spPr>
          <a:xfrm rot="-5400000">
            <a:off x="-480150" y="1911450"/>
            <a:ext cx="5414400" cy="44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3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ork Sans Medium"/>
              <a:buNone/>
            </a:pPr>
            <a:r>
              <a:rPr lang="es-CO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Plan Nacional Integral de Bienestar al Aprendiz </a:t>
            </a:r>
            <a:endParaRPr/>
          </a:p>
        </p:txBody>
      </p:sp>
      <p:sp>
        <p:nvSpPr>
          <p:cNvPr id="113" name="Google Shape;113;p3"/>
          <p:cNvSpPr txBox="1"/>
          <p:nvPr/>
        </p:nvSpPr>
        <p:spPr>
          <a:xfrm>
            <a:off x="6096000" y="3252392"/>
            <a:ext cx="38544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Es una estrategia institucional para </a:t>
            </a:r>
            <a:r>
              <a:rPr lang="es-CO" sz="1600" b="1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contribuir</a:t>
            </a: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en la permanencia y certificación de los aprendices de la entidad en su proceso formativo, con enfoque territorial y en coherencia con la política de atención con enfoque pluralista y diferencial.</a:t>
            </a:r>
            <a:endParaRPr/>
          </a:p>
        </p:txBody>
      </p:sp>
      <p:sp>
        <p:nvSpPr>
          <p:cNvPr id="114" name="Google Shape;114;p3"/>
          <p:cNvSpPr/>
          <p:nvPr/>
        </p:nvSpPr>
        <p:spPr>
          <a:xfrm rot="5400000">
            <a:off x="1057275" y="3518325"/>
            <a:ext cx="2133300" cy="1954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38AA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1223765" y="3984920"/>
            <a:ext cx="1705800" cy="10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41900" rIns="41900" bIns="419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Propósito  </a:t>
            </a:r>
            <a:endParaRPr sz="2200"/>
          </a:p>
        </p:txBody>
      </p:sp>
      <p:pic>
        <p:nvPicPr>
          <p:cNvPr id="116" name="Google Shape;116;p3"/>
          <p:cNvPicPr preferRelativeResize="0"/>
          <p:nvPr/>
        </p:nvPicPr>
        <p:blipFill rotWithShape="1">
          <a:blip r:embed="rId4">
            <a:alphaModFix/>
          </a:blip>
          <a:srcRect l="31581"/>
          <a:stretch/>
        </p:blipFill>
        <p:spPr>
          <a:xfrm>
            <a:off x="9565341" y="5785691"/>
            <a:ext cx="2626659" cy="1072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/>
          <p:nvPr/>
        </p:nvSpPr>
        <p:spPr>
          <a:xfrm>
            <a:off x="456236" y="457723"/>
            <a:ext cx="7263987" cy="1149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Work Sans Medium"/>
              <a:buNone/>
            </a:pPr>
            <a:r>
              <a:rPr lang="es-CO" sz="3200">
                <a:solidFill>
                  <a:srgbClr val="0C0C0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Objetivos estratégicos y operativos de Bienestar al Aprendiz</a:t>
            </a:r>
            <a:endParaRPr sz="3200">
              <a:solidFill>
                <a:srgbClr val="0C0C0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grpSp>
        <p:nvGrpSpPr>
          <p:cNvPr id="122" name="Google Shape;122;p4"/>
          <p:cNvGrpSpPr/>
          <p:nvPr/>
        </p:nvGrpSpPr>
        <p:grpSpPr>
          <a:xfrm>
            <a:off x="640666" y="1964122"/>
            <a:ext cx="10661915" cy="4180104"/>
            <a:chOff x="640666" y="1964122"/>
            <a:chExt cx="10661915" cy="4180104"/>
          </a:xfrm>
        </p:grpSpPr>
        <p:sp>
          <p:nvSpPr>
            <p:cNvPr id="123" name="Google Shape;123;p4"/>
            <p:cNvSpPr/>
            <p:nvPr/>
          </p:nvSpPr>
          <p:spPr>
            <a:xfrm>
              <a:off x="640666" y="1977666"/>
              <a:ext cx="3144041" cy="2674061"/>
            </a:xfrm>
            <a:prstGeom prst="round2SameRect">
              <a:avLst>
                <a:gd name="adj1" fmla="val 8000"/>
                <a:gd name="adj2" fmla="val 0"/>
              </a:avLst>
            </a:prstGeom>
            <a:solidFill>
              <a:schemeClr val="lt1">
                <a:alpha val="88235"/>
              </a:schemeClr>
            </a:solidFill>
            <a:ln w="12700" cap="flat" cmpd="sng">
              <a:solidFill>
                <a:srgbClr val="003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4"/>
            <p:cNvSpPr txBox="1"/>
            <p:nvPr/>
          </p:nvSpPr>
          <p:spPr>
            <a:xfrm>
              <a:off x="695658" y="1964122"/>
              <a:ext cx="3034200" cy="261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38100" rIns="12700" bIns="12700" anchor="t" anchorCtr="0">
              <a:noAutofit/>
            </a:bodyPr>
            <a:lstStyle/>
            <a:p>
              <a:pPr marL="171450" marR="0" lvl="1" indent="-1079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Noto Sans Symbols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000"/>
                <a:buFont typeface="Noto Sans Symbols"/>
                <a:buChar char="✔"/>
              </a:pPr>
              <a:r>
                <a:rPr lang="es-CO" sz="12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Reconocer la cultura como creadora de identidad. </a:t>
              </a:r>
              <a:endParaRPr/>
            </a:p>
            <a:p>
              <a:pPr marL="171450" marR="0" lvl="1" indent="-1079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000"/>
                <a:buFont typeface="Noto Sans Symbols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000"/>
                <a:buFont typeface="Noto Sans Symbols"/>
                <a:buChar char="✔"/>
              </a:pPr>
              <a:r>
                <a:rPr lang="es-CO" sz="12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Promover la salud y prevención de la enfermedad. </a:t>
              </a:r>
              <a:endParaRPr/>
            </a:p>
            <a:p>
              <a:pPr marL="0" marR="0" lvl="1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000"/>
                <a:buFont typeface="Noto Sans Symbols"/>
                <a:buChar char="✔"/>
              </a:pPr>
              <a:r>
                <a:rPr lang="es-CO" sz="12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Desarrollar habilidades blandas para la vida y el trabajo. </a:t>
              </a:r>
              <a:endParaRPr/>
            </a:p>
            <a:p>
              <a:pPr marL="0" marR="0" lvl="1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000"/>
                <a:buFont typeface="Noto Sans Symbols"/>
                <a:buChar char="✔"/>
              </a:pPr>
              <a:r>
                <a:rPr lang="es-CO" sz="12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Reconocer la actividad física, para tener hábitos de vida saludable.</a:t>
              </a:r>
              <a:endParaRPr/>
            </a:p>
            <a:p>
              <a:pPr marL="0" marR="0" lvl="1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000"/>
                <a:buFont typeface="Noto Sans Symbols"/>
                <a:buChar char="✔"/>
              </a:pPr>
              <a:r>
                <a:rPr lang="es-CO" sz="12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Reconocer el arte como comunicación, expresión y transformación personal y social</a:t>
              </a:r>
              <a:endParaRPr sz="12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endParaRPr>
            </a:p>
            <a:p>
              <a:pPr marL="171450" marR="0" lvl="1" indent="-1841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Work Sans Light"/>
                <a:buChar char="✔"/>
              </a:pPr>
              <a:endParaRPr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endParaRPr>
            </a:p>
            <a:p>
              <a:pPr marL="57150" marR="0" lvl="1" indent="0" algn="l" rtl="0">
                <a:lnSpc>
                  <a:spcPct val="90000"/>
                </a:lnSpc>
                <a:spcBef>
                  <a:spcPts val="15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Arial"/>
                <a:buNone/>
              </a:pPr>
              <a:endPara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640666" y="4651728"/>
              <a:ext cx="3144041" cy="1149846"/>
            </a:xfrm>
            <a:prstGeom prst="rect">
              <a:avLst/>
            </a:prstGeom>
            <a:solidFill>
              <a:srgbClr val="38AA00"/>
            </a:solidFill>
            <a:ln w="12700" cap="flat" cmpd="sng">
              <a:solidFill>
                <a:srgbClr val="003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4"/>
            <p:cNvSpPr txBox="1"/>
            <p:nvPr/>
          </p:nvSpPr>
          <p:spPr>
            <a:xfrm>
              <a:off x="640666" y="4651728"/>
              <a:ext cx="2362708" cy="1149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0" rIns="11425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None/>
              </a:pPr>
              <a:r>
                <a:rPr lang="es-CO" sz="1200" i="0" u="none" strike="noStrike" cap="none">
                  <a:solidFill>
                    <a:schemeClr val="lt1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Implementar </a:t>
              </a:r>
              <a:r>
                <a:rPr lang="es-CO" sz="1100" i="0" u="none" strike="noStrike" cap="none">
                  <a:solidFill>
                    <a:schemeClr val="lt1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proyectos</a:t>
              </a:r>
              <a:r>
                <a:rPr lang="es-CO" sz="1200" i="0" u="none" strike="noStrike" cap="none">
                  <a:solidFill>
                    <a:schemeClr val="lt1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 de acompañamiento para el desarrollo integral del aprendiz en su proceso formativo</a:t>
              </a:r>
              <a:endParaRPr sz="1200" i="0" u="none" strike="noStrike" cap="none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endParaRPr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3003374" y="5137427"/>
              <a:ext cx="949271" cy="991912"/>
            </a:xfrm>
            <a:prstGeom prst="ellipse">
              <a:avLst/>
            </a:prstGeom>
            <a:solidFill>
              <a:srgbClr val="38AA00"/>
            </a:solidFill>
            <a:ln w="12700" cap="flat" cmpd="sng">
              <a:solidFill>
                <a:srgbClr val="003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-CO" sz="3600" b="1" i="0" u="none" strike="noStrike" cap="none">
                  <a:solidFill>
                    <a:schemeClr val="lt1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1</a:t>
              </a:r>
              <a:endParaRPr sz="2800" b="1" i="0" u="none" strike="noStrike" cap="none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endParaRPr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316754" y="1977666"/>
              <a:ext cx="3144041" cy="2674061"/>
            </a:xfrm>
            <a:prstGeom prst="round2SameRect">
              <a:avLst>
                <a:gd name="adj1" fmla="val 8000"/>
                <a:gd name="adj2" fmla="val 0"/>
              </a:avLst>
            </a:prstGeom>
            <a:solidFill>
              <a:schemeClr val="lt1">
                <a:alpha val="88235"/>
              </a:schemeClr>
            </a:solidFill>
            <a:ln w="12700" cap="flat" cmpd="sng">
              <a:solidFill>
                <a:srgbClr val="38AA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4371746" y="2040322"/>
              <a:ext cx="3034058" cy="26114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950" tIns="41900" rIns="13950" bIns="13950" anchor="t" anchorCtr="0">
              <a:noAutofit/>
            </a:bodyPr>
            <a:lstStyle/>
            <a:p>
              <a:pPr marL="171450" marR="0" lvl="1" indent="-1079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Noto Sans Symbols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24D"/>
                </a:buClr>
                <a:buSzPts val="1000"/>
                <a:buFont typeface="Noto Sans Symbols"/>
                <a:buChar char="✔"/>
              </a:pPr>
              <a:r>
                <a:rPr lang="es-CO" sz="12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Generar escenarios de reconocimiento en ejes de liderazgo</a:t>
              </a:r>
              <a:endParaRPr/>
            </a:p>
            <a:p>
              <a:pPr marL="171450" marR="0" lvl="1" indent="-1079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24D"/>
                </a:buClr>
                <a:buSzPts val="1000"/>
                <a:buFont typeface="Noto Sans Symbols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24D"/>
                </a:buClr>
                <a:buSzPts val="1000"/>
                <a:buFont typeface="Noto Sans Symbols"/>
                <a:buChar char="✔"/>
              </a:pPr>
              <a:r>
                <a:rPr lang="es-CO" sz="12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Promover el desarrollo de monitorias como reconocimiento a la excelencia</a:t>
              </a:r>
              <a:endParaRPr/>
            </a:p>
            <a:p>
              <a:pPr marL="171450" marR="0" lvl="1" indent="-1079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24D"/>
                </a:buClr>
                <a:buSzPts val="1000"/>
                <a:buFont typeface="Noto Sans Symbols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24D"/>
                </a:buClr>
                <a:buSzPts val="1000"/>
                <a:buFont typeface="Noto Sans Symbols"/>
                <a:buChar char="✔"/>
              </a:pPr>
              <a:r>
                <a:rPr lang="es-CO" sz="12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Asignar apoyos Socioeconómicos para aprendices</a:t>
              </a:r>
              <a:endParaRPr sz="12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endParaRPr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4316754" y="4651728"/>
              <a:ext cx="3144041" cy="1149846"/>
            </a:xfrm>
            <a:prstGeom prst="rect">
              <a:avLst/>
            </a:prstGeom>
            <a:solidFill>
              <a:srgbClr val="00324D"/>
            </a:solidFill>
            <a:ln w="12700" cap="flat" cmpd="sng">
              <a:solidFill>
                <a:srgbClr val="38AA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4"/>
            <p:cNvSpPr txBox="1"/>
            <p:nvPr/>
          </p:nvSpPr>
          <p:spPr>
            <a:xfrm>
              <a:off x="4316754" y="4651728"/>
              <a:ext cx="2303053" cy="1149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0" rIns="11425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None/>
              </a:pPr>
              <a:r>
                <a:rPr lang="es-CO" sz="1100" i="0" u="none" strike="noStrike" cap="none">
                  <a:solidFill>
                    <a:schemeClr val="lt1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Incentivar al aprendiz en su proceso de formación profesional integral mediante la implementación de un programa de estímulos que se materializa en los objetivos operativos descritos</a:t>
              </a:r>
              <a:endParaRPr sz="1100" i="0" u="none" strike="noStrike" cap="none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endParaRPr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7992844" y="1977666"/>
              <a:ext cx="3144041" cy="2674061"/>
            </a:xfrm>
            <a:prstGeom prst="round2SameRect">
              <a:avLst>
                <a:gd name="adj1" fmla="val 8000"/>
                <a:gd name="adj2" fmla="val 0"/>
              </a:avLst>
            </a:prstGeom>
            <a:solidFill>
              <a:schemeClr val="lt1">
                <a:alpha val="88235"/>
              </a:schemeClr>
            </a:solidFill>
            <a:ln w="12700" cap="flat" cmpd="sng">
              <a:solidFill>
                <a:srgbClr val="003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4"/>
            <p:cNvSpPr txBox="1"/>
            <p:nvPr/>
          </p:nvSpPr>
          <p:spPr>
            <a:xfrm>
              <a:off x="8047836" y="2040322"/>
              <a:ext cx="3034058" cy="26114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950" tIns="41900" rIns="13950" bIns="13950" anchor="t" anchorCtr="0">
              <a:noAutofit/>
            </a:bodyPr>
            <a:lstStyle/>
            <a:p>
              <a:pPr marL="171450" marR="0" lvl="1" indent="-1079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Noto Sans Symbols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000"/>
                <a:buFont typeface="Noto Sans Symbols"/>
                <a:buChar char="✔"/>
              </a:pPr>
              <a:r>
                <a:rPr lang="es-CO" sz="12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Articular con las dependencias de Dirección General el Plan de Acción para Cumplimiento de propósitos, normas de convivencia y Reglamento del Aprendiz </a:t>
              </a:r>
              <a:endParaRPr/>
            </a:p>
            <a:p>
              <a:pPr marL="171450" marR="0" lvl="1" indent="-1079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000"/>
                <a:buFont typeface="Noto Sans Symbols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000"/>
                <a:buFont typeface="Noto Sans Symbols"/>
                <a:buChar char="✔"/>
              </a:pPr>
              <a:r>
                <a:rPr lang="es-CO" sz="12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Logística, acompañamiento y ejecución de jornadas de inducciones</a:t>
              </a:r>
              <a:endParaRPr sz="12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endParaRPr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7992844" y="4651728"/>
              <a:ext cx="3144041" cy="1149846"/>
            </a:xfrm>
            <a:prstGeom prst="rect">
              <a:avLst/>
            </a:prstGeom>
            <a:solidFill>
              <a:srgbClr val="38AA00"/>
            </a:solidFill>
            <a:ln w="12700" cap="flat" cmpd="sng">
              <a:solidFill>
                <a:srgbClr val="003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4"/>
            <p:cNvSpPr txBox="1"/>
            <p:nvPr/>
          </p:nvSpPr>
          <p:spPr>
            <a:xfrm>
              <a:off x="7992844" y="4651728"/>
              <a:ext cx="2303053" cy="1149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0" rIns="11425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None/>
              </a:pPr>
              <a:r>
                <a:rPr lang="es-CO" sz="1100" i="0" u="none" strike="noStrike" cap="none">
                  <a:solidFill>
                    <a:schemeClr val="lt1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Entregar con oportunidad y calidad los servicios de bienestar al aprendiz documentando procedimientos que soporten una operación ágil y flexible</a:t>
              </a:r>
              <a:endParaRPr sz="1100" i="0" u="none" strike="noStrike" cap="none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endParaRPr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6862845" y="5152314"/>
              <a:ext cx="949271" cy="991912"/>
            </a:xfrm>
            <a:prstGeom prst="ellipse">
              <a:avLst/>
            </a:prstGeom>
            <a:solidFill>
              <a:srgbClr val="00324D"/>
            </a:solidFill>
            <a:ln w="9525" cap="flat" cmpd="sng">
              <a:solidFill>
                <a:srgbClr val="38AA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-CO" sz="3600" b="1">
                  <a:solidFill>
                    <a:schemeClr val="lt1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2</a:t>
              </a:r>
              <a:endParaRPr sz="2800" b="1" i="0" u="none" strike="noStrike" cap="none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endParaRPr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10353310" y="5137427"/>
              <a:ext cx="949271" cy="991912"/>
            </a:xfrm>
            <a:prstGeom prst="ellipse">
              <a:avLst/>
            </a:prstGeom>
            <a:solidFill>
              <a:srgbClr val="38AA00"/>
            </a:solidFill>
            <a:ln w="9525" cap="flat" cmpd="sng">
              <a:solidFill>
                <a:srgbClr val="003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-CO" sz="3600" b="1">
                  <a:solidFill>
                    <a:schemeClr val="lt1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3</a:t>
              </a:r>
              <a:endParaRPr sz="2800" b="1" i="0" u="none" strike="noStrike" cap="none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/>
          <p:nvPr/>
        </p:nvSpPr>
        <p:spPr>
          <a:xfrm>
            <a:off x="1180193" y="3011839"/>
            <a:ext cx="4373584" cy="6142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66714" y="1818880"/>
            <a:ext cx="5712678" cy="109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CO" sz="26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OE1 - Promoción de la salud, cuidado y prevención de la enfermedad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 sz="4400">
              <a:solidFill>
                <a:srgbClr val="38AA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44" name="Google Shape;144;p5" descr="Prevención en el consumo de sustancias psicoactivas, alcohol y tabac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61889" y="13730"/>
            <a:ext cx="5830111" cy="684426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"/>
          <p:cNvSpPr txBox="1"/>
          <p:nvPr/>
        </p:nvSpPr>
        <p:spPr>
          <a:xfrm>
            <a:off x="1011146" y="3228975"/>
            <a:ext cx="3568368" cy="246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00" tIns="38100" rIns="12700" bIns="12700" anchor="t" anchorCtr="0">
            <a:noAutofit/>
          </a:bodyPr>
          <a:lstStyle/>
          <a:p>
            <a:pPr marL="171450" marR="0" lvl="1" indent="-107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1000"/>
              <a:buFont typeface="Noto Sans Symbols"/>
              <a:buChar char="✔"/>
            </a:pP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Primeros auxilios 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285750" marR="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1000"/>
              <a:buFont typeface="Noto Sans Symbols"/>
              <a:buChar char="✔"/>
            </a:pPr>
            <a:r>
              <a:rPr lang="es-CO"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Desarrolla acciones relacionadas con la promoción de la salud física, mental y del cuidado de los aprendices así como de la prevención de la enfermedad.</a:t>
            </a:r>
            <a:endParaRPr/>
          </a:p>
          <a:p>
            <a:pPr marL="285750" marR="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1000"/>
              <a:buFont typeface="Noto Sans Symbols"/>
              <a:buChar char="✔"/>
            </a:pPr>
            <a:r>
              <a:rPr lang="es-CO"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Campañas de sensibilización, prevención de consumo de spa, sexualidad temprana, donación de sangre y conductas de riesgo.</a:t>
            </a:r>
            <a:endParaRPr/>
          </a:p>
          <a:p>
            <a:pPr marL="285750" marR="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1000"/>
              <a:buFont typeface="Noto Sans Symbols"/>
              <a:buChar char="✔"/>
            </a:pPr>
            <a:r>
              <a:rPr lang="es-CO"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Socialización Póliza</a:t>
            </a:r>
            <a:endParaRPr/>
          </a:p>
          <a:p>
            <a:pPr marL="57150" marR="0" lvl="1" indent="0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"/>
          <p:cNvSpPr txBox="1"/>
          <p:nvPr/>
        </p:nvSpPr>
        <p:spPr>
          <a:xfrm>
            <a:off x="1090735" y="2195854"/>
            <a:ext cx="5483320" cy="722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CO" sz="26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OE1-Consejería y orientación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CO" sz="26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Construcción comunidad </a:t>
            </a:r>
            <a:r>
              <a:rPr lang="es-CO" sz="2600" b="1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SENA</a:t>
            </a:r>
            <a:endParaRPr/>
          </a:p>
        </p:txBody>
      </p:sp>
      <p:grpSp>
        <p:nvGrpSpPr>
          <p:cNvPr id="151" name="Google Shape;151;p6"/>
          <p:cNvGrpSpPr/>
          <p:nvPr/>
        </p:nvGrpSpPr>
        <p:grpSpPr>
          <a:xfrm>
            <a:off x="6574055" y="1371193"/>
            <a:ext cx="4992918" cy="4692723"/>
            <a:chOff x="486687" y="84"/>
            <a:chExt cx="4293390" cy="4293390"/>
          </a:xfrm>
        </p:grpSpPr>
        <p:sp>
          <p:nvSpPr>
            <p:cNvPr id="152" name="Google Shape;152;p6"/>
            <p:cNvSpPr/>
            <p:nvPr/>
          </p:nvSpPr>
          <p:spPr>
            <a:xfrm>
              <a:off x="486687" y="84"/>
              <a:ext cx="2044471" cy="1635577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l="-38986" r="-38984"/>
              </a:stretch>
            </a:blipFill>
            <a:ln w="9525" cap="flat" cmpd="sng">
              <a:solidFill>
                <a:srgbClr val="DF873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6078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670689" y="1472103"/>
              <a:ext cx="1819579" cy="572452"/>
            </a:xfrm>
            <a:prstGeom prst="wedgeRectCallout">
              <a:avLst>
                <a:gd name="adj1" fmla="val 20250"/>
                <a:gd name="adj2" fmla="val -60700"/>
              </a:avLst>
            </a:prstGeom>
            <a:gradFill>
              <a:gsLst>
                <a:gs pos="0">
                  <a:schemeClr val="lt1"/>
                </a:gs>
                <a:gs pos="35000">
                  <a:schemeClr val="lt1"/>
                </a:gs>
                <a:gs pos="100000">
                  <a:schemeClr val="lt1"/>
                </a:gs>
              </a:gsLst>
              <a:lin ang="16200000" scaled="0"/>
            </a:gradFill>
            <a:ln>
              <a:noFill/>
            </a:ln>
            <a:effectLst>
              <a:outerShdw blurRad="40000" dist="20000" dir="5400000" rotWithShape="0">
                <a:srgbClr val="000000">
                  <a:alpha val="36078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6"/>
            <p:cNvSpPr txBox="1"/>
            <p:nvPr/>
          </p:nvSpPr>
          <p:spPr>
            <a:xfrm>
              <a:off x="670689" y="1472103"/>
              <a:ext cx="1819579" cy="572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lang="es-CO" sz="16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Taller Habilidades Comunicativas</a:t>
              </a:r>
              <a:endParaRPr sz="1400" b="0" i="0" u="none" strike="noStrike" cap="none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endParaRPr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2735606" y="84"/>
              <a:ext cx="2044471" cy="1635577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l="-38986" r="-38984"/>
              </a:stretch>
            </a:blipFill>
            <a:ln w="9525" cap="flat" cmpd="sng">
              <a:solidFill>
                <a:srgbClr val="DF873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6078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2919608" y="1472103"/>
              <a:ext cx="1819579" cy="572452"/>
            </a:xfrm>
            <a:prstGeom prst="wedgeRectCallout">
              <a:avLst>
                <a:gd name="adj1" fmla="val 20250"/>
                <a:gd name="adj2" fmla="val -60700"/>
              </a:avLst>
            </a:prstGeom>
            <a:gradFill>
              <a:gsLst>
                <a:gs pos="0">
                  <a:schemeClr val="lt1"/>
                </a:gs>
                <a:gs pos="35000">
                  <a:schemeClr val="lt1"/>
                </a:gs>
                <a:gs pos="100000">
                  <a:schemeClr val="lt1"/>
                </a:gs>
              </a:gsLst>
              <a:lin ang="16200000" scaled="0"/>
            </a:gradFill>
            <a:ln>
              <a:noFill/>
            </a:ln>
            <a:effectLst>
              <a:outerShdw blurRad="40000" dist="20000" dir="5400000" rotWithShape="0">
                <a:srgbClr val="000000">
                  <a:alpha val="36078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6"/>
            <p:cNvSpPr txBox="1"/>
            <p:nvPr/>
          </p:nvSpPr>
          <p:spPr>
            <a:xfrm>
              <a:off x="2919608" y="1472103"/>
              <a:ext cx="1819579" cy="572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lang="es-CO" sz="16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Resiliencia</a:t>
              </a:r>
              <a:endParaRPr sz="1400" b="0" i="0" u="none" strike="noStrike" cap="none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endParaRPr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486687" y="2249003"/>
              <a:ext cx="2044471" cy="1635577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l="-38986" r="-38984"/>
              </a:stretch>
            </a:blipFill>
            <a:ln w="9525" cap="flat" cmpd="sng">
              <a:solidFill>
                <a:srgbClr val="DF873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6078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670689" y="3721022"/>
              <a:ext cx="1819579" cy="572452"/>
            </a:xfrm>
            <a:prstGeom prst="wedgeRectCallout">
              <a:avLst>
                <a:gd name="adj1" fmla="val 20250"/>
                <a:gd name="adj2" fmla="val -60700"/>
              </a:avLst>
            </a:prstGeom>
            <a:gradFill>
              <a:gsLst>
                <a:gs pos="0">
                  <a:schemeClr val="lt1"/>
                </a:gs>
                <a:gs pos="35000">
                  <a:schemeClr val="lt1"/>
                </a:gs>
                <a:gs pos="100000">
                  <a:schemeClr val="lt1"/>
                </a:gs>
              </a:gsLst>
              <a:lin ang="16200000" scaled="0"/>
            </a:gradFill>
            <a:ln>
              <a:noFill/>
            </a:ln>
            <a:effectLst>
              <a:outerShdw blurRad="40000" dist="20000" dir="5400000" rotWithShape="0">
                <a:srgbClr val="000000">
                  <a:alpha val="36078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6"/>
            <p:cNvSpPr txBox="1"/>
            <p:nvPr/>
          </p:nvSpPr>
          <p:spPr>
            <a:xfrm>
              <a:off x="670689" y="3721022"/>
              <a:ext cx="1819579" cy="572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lang="es-CO" sz="16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Inteligencia emocional</a:t>
              </a:r>
              <a:endParaRPr sz="1400" b="0" i="0" u="none" strike="noStrike" cap="none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endParaRPr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2735606" y="2249003"/>
              <a:ext cx="2044471" cy="1635577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l="-38986" r="-38984"/>
              </a:stretch>
            </a:blipFill>
            <a:ln w="9525" cap="flat" cmpd="sng">
              <a:solidFill>
                <a:srgbClr val="DF873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6078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6"/>
            <p:cNvSpPr/>
            <p:nvPr/>
          </p:nvSpPr>
          <p:spPr>
            <a:xfrm>
              <a:off x="2919608" y="3721022"/>
              <a:ext cx="1819579" cy="572452"/>
            </a:xfrm>
            <a:prstGeom prst="wedgeRectCallout">
              <a:avLst>
                <a:gd name="adj1" fmla="val 20250"/>
                <a:gd name="adj2" fmla="val -60700"/>
              </a:avLst>
            </a:prstGeom>
            <a:gradFill>
              <a:gsLst>
                <a:gs pos="0">
                  <a:schemeClr val="lt1"/>
                </a:gs>
                <a:gs pos="35000">
                  <a:schemeClr val="lt1"/>
                </a:gs>
                <a:gs pos="100000">
                  <a:schemeClr val="lt1"/>
                </a:gs>
              </a:gsLst>
              <a:lin ang="16200000" scaled="0"/>
            </a:gradFill>
            <a:ln>
              <a:noFill/>
            </a:ln>
            <a:effectLst>
              <a:outerShdw blurRad="40000" dist="20000" dir="5400000" rotWithShape="0">
                <a:srgbClr val="000000">
                  <a:alpha val="36078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6"/>
            <p:cNvSpPr txBox="1"/>
            <p:nvPr/>
          </p:nvSpPr>
          <p:spPr>
            <a:xfrm>
              <a:off x="2919608" y="3721022"/>
              <a:ext cx="1819579" cy="572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lang="es-CO" sz="16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Taller Preparación vida laboral</a:t>
              </a:r>
              <a:endParaRPr sz="1400" b="0" i="0" u="none" strike="noStrike" cap="none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endParaRPr>
            </a:p>
          </p:txBody>
        </p:sp>
      </p:grpSp>
      <p:sp>
        <p:nvSpPr>
          <p:cNvPr id="164" name="Google Shape;164;p6"/>
          <p:cNvSpPr txBox="1"/>
          <p:nvPr/>
        </p:nvSpPr>
        <p:spPr>
          <a:xfrm>
            <a:off x="1195962" y="3253665"/>
            <a:ext cx="3568368" cy="2608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00" tIns="38100" rIns="12700" bIns="12700" anchor="t" anchorCtr="0">
            <a:noAutofit/>
          </a:bodyPr>
          <a:lstStyle/>
          <a:p>
            <a:pPr marL="171450" marR="0" lvl="1" indent="-107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Acompañamiento individual y grupal de manera virtual para fortalecer competencias para la vida y el trabajo como:</a:t>
            </a:r>
            <a:endParaRPr/>
          </a:p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285750" marR="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1000"/>
              <a:buFont typeface="Noto Sans Symbols"/>
              <a:buChar char="✔"/>
            </a:pPr>
            <a:r>
              <a:rPr lang="es-CO"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Liderazgo </a:t>
            </a:r>
            <a:endParaRPr/>
          </a:p>
          <a:p>
            <a:pPr marL="285750" marR="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1000"/>
              <a:buFont typeface="Noto Sans Symbols"/>
              <a:buChar char="✔"/>
            </a:pPr>
            <a:r>
              <a:rPr lang="es-CO"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Inteligencia emocional</a:t>
            </a:r>
            <a:endParaRPr/>
          </a:p>
          <a:p>
            <a:pPr marL="285750" marR="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1000"/>
              <a:buFont typeface="Noto Sans Symbols"/>
              <a:buChar char="✔"/>
            </a:pPr>
            <a:r>
              <a:rPr lang="es-CO"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Creatividad e innovación</a:t>
            </a:r>
            <a:endParaRPr/>
          </a:p>
          <a:p>
            <a:pPr marL="285750" marR="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1000"/>
              <a:buFont typeface="Noto Sans Symbols"/>
              <a:buChar char="✔"/>
            </a:pPr>
            <a:r>
              <a:rPr lang="es-CO"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Resiliencia y resolución de conflictos</a:t>
            </a:r>
            <a:endParaRPr/>
          </a:p>
          <a:p>
            <a:pPr marL="285750" marR="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1000"/>
              <a:buFont typeface="Noto Sans Symbols"/>
              <a:buChar char="✔"/>
            </a:pPr>
            <a:r>
              <a:rPr lang="es-CO"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Habilidades comunicativas</a:t>
            </a:r>
            <a:endParaRPr/>
          </a:p>
          <a:p>
            <a:pPr marL="285750" marR="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1000"/>
              <a:buFont typeface="Noto Sans Symbols"/>
              <a:buChar char="✔"/>
            </a:pPr>
            <a:r>
              <a:rPr lang="es-CO"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Adaptación al cambio</a:t>
            </a:r>
            <a:endParaRPr/>
          </a:p>
          <a:p>
            <a:pPr marL="57150" marR="0" lvl="1" indent="0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6"/>
          <p:cNvSpPr/>
          <p:nvPr/>
        </p:nvSpPr>
        <p:spPr>
          <a:xfrm>
            <a:off x="1180193" y="3015214"/>
            <a:ext cx="4811298" cy="6757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"/>
          <p:cNvSpPr txBox="1"/>
          <p:nvPr/>
        </p:nvSpPr>
        <p:spPr>
          <a:xfrm>
            <a:off x="1074341" y="2177264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CO" sz="26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OE1 - Fomento de la actividad física, el deporte y la recreación</a:t>
            </a:r>
            <a:endParaRPr/>
          </a:p>
        </p:txBody>
      </p:sp>
      <p:pic>
        <p:nvPicPr>
          <p:cNvPr id="171" name="Google Shape;171;p7" descr="Interfaz de usuario gráfica, Sitio web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22184" y="1741594"/>
            <a:ext cx="5086559" cy="40692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" name="Google Shape;172;p7"/>
          <p:cNvGrpSpPr/>
          <p:nvPr/>
        </p:nvGrpSpPr>
        <p:grpSpPr>
          <a:xfrm>
            <a:off x="9745850" y="4181332"/>
            <a:ext cx="1887501" cy="1279901"/>
            <a:chOff x="6673293" y="2512919"/>
            <a:chExt cx="1522006" cy="1032062"/>
          </a:xfrm>
        </p:grpSpPr>
        <p:sp>
          <p:nvSpPr>
            <p:cNvPr id="173" name="Google Shape;173;p7"/>
            <p:cNvSpPr/>
            <p:nvPr/>
          </p:nvSpPr>
          <p:spPr>
            <a:xfrm>
              <a:off x="6673293" y="2512919"/>
              <a:ext cx="1522005" cy="1032062"/>
            </a:xfrm>
            <a:prstGeom prst="rect">
              <a:avLst/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4" name="Google Shape;174;p7"/>
            <p:cNvPicPr preferRelativeResize="0"/>
            <p:nvPr/>
          </p:nvPicPr>
          <p:blipFill rotWithShape="1">
            <a:blip r:embed="rId5">
              <a:alphaModFix/>
            </a:blip>
            <a:srcRect r="293" b="20131"/>
            <a:stretch/>
          </p:blipFill>
          <p:spPr>
            <a:xfrm>
              <a:off x="6673294" y="2571750"/>
              <a:ext cx="1522005" cy="914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5" name="Google Shape;175;p7"/>
          <p:cNvSpPr txBox="1"/>
          <p:nvPr/>
        </p:nvSpPr>
        <p:spPr>
          <a:xfrm>
            <a:off x="1172794" y="3260470"/>
            <a:ext cx="3703300" cy="2550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00" tIns="38100" rIns="12700" bIns="12700" anchor="t" anchorCtr="0">
            <a:noAutofit/>
          </a:bodyPr>
          <a:lstStyle/>
          <a:p>
            <a:pPr marL="171450" marR="0" lvl="1" indent="-107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Mantener hábitos de vida saludable, disciplina y sana convivencia a partir de:</a:t>
            </a:r>
            <a:endParaRPr/>
          </a:p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285750" marR="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1000"/>
              <a:buFont typeface="Noto Sans Symbols"/>
              <a:buChar char="✔"/>
            </a:pPr>
            <a:r>
              <a:rPr lang="es-CO"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Acompañamiento Gimnasio </a:t>
            </a:r>
            <a:endParaRPr/>
          </a:p>
          <a:p>
            <a:pPr marL="285750" marR="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1000"/>
              <a:buFont typeface="Noto Sans Symbols"/>
              <a:buChar char="✔"/>
            </a:pPr>
            <a:r>
              <a:rPr lang="es-CO"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Apoyo Pausas activas; selecciones para los intercentros; actividades de: futbol sala, futbol 11, baloncesto, voleibol, tenis de mesa, ajedrez y atletismo</a:t>
            </a:r>
            <a:endParaRPr/>
          </a:p>
          <a:p>
            <a:pPr marL="57150" marR="0" lvl="1" indent="0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7"/>
          <p:cNvSpPr/>
          <p:nvPr/>
        </p:nvSpPr>
        <p:spPr>
          <a:xfrm>
            <a:off x="1180193" y="3014414"/>
            <a:ext cx="4811298" cy="6757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"/>
          <p:cNvSpPr txBox="1">
            <a:spLocks noGrp="1"/>
          </p:cNvSpPr>
          <p:nvPr>
            <p:ph type="title"/>
          </p:nvPr>
        </p:nvSpPr>
        <p:spPr>
          <a:xfrm>
            <a:off x="456221" y="330750"/>
            <a:ext cx="98031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ork Sans Medium"/>
              <a:buNone/>
            </a:pPr>
            <a:r>
              <a:rPr lang="es-CO" sz="36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OE1 - Expresión cultural y artística</a:t>
            </a:r>
            <a:endParaRPr/>
          </a:p>
        </p:txBody>
      </p:sp>
      <p:sp>
        <p:nvSpPr>
          <p:cNvPr id="182" name="Google Shape;182;p8"/>
          <p:cNvSpPr/>
          <p:nvPr/>
        </p:nvSpPr>
        <p:spPr>
          <a:xfrm>
            <a:off x="1214103" y="3502520"/>
            <a:ext cx="1726877" cy="1010071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38A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8"/>
              <a:buFont typeface="Arial"/>
              <a:buNone/>
            </a:pPr>
            <a:r>
              <a:rPr lang="es-CO" sz="1568" b="1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Música</a:t>
            </a:r>
            <a:r>
              <a:rPr lang="es-CO" sz="1568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8"/>
          <p:cNvSpPr/>
          <p:nvPr/>
        </p:nvSpPr>
        <p:spPr>
          <a:xfrm>
            <a:off x="9404812" y="3518063"/>
            <a:ext cx="1769276" cy="1010071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38A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8"/>
              <a:buFont typeface="Arial"/>
              <a:buNone/>
            </a:pPr>
            <a:r>
              <a:rPr lang="es-CO" sz="1568" b="1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Danza</a:t>
            </a:r>
            <a:endParaRPr sz="1568" b="1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84" name="Google Shape;184;p8"/>
          <p:cNvSpPr/>
          <p:nvPr/>
        </p:nvSpPr>
        <p:spPr>
          <a:xfrm>
            <a:off x="5224034" y="3521969"/>
            <a:ext cx="1753866" cy="1010071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38A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8"/>
              <a:buFont typeface="Arial"/>
              <a:buNone/>
            </a:pPr>
            <a:r>
              <a:rPr lang="es-CO" sz="1568" b="1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Teatro</a:t>
            </a:r>
            <a:r>
              <a:rPr lang="es-CO" sz="1393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5" name="Google Shape;185;p8"/>
          <p:cNvGrpSpPr/>
          <p:nvPr/>
        </p:nvGrpSpPr>
        <p:grpSpPr>
          <a:xfrm>
            <a:off x="2077542" y="3290624"/>
            <a:ext cx="8224841" cy="208348"/>
            <a:chOff x="4041097" y="3255228"/>
            <a:chExt cx="4205427" cy="106530"/>
          </a:xfrm>
        </p:grpSpPr>
        <p:cxnSp>
          <p:nvCxnSpPr>
            <p:cNvPr id="186" name="Google Shape;186;p8"/>
            <p:cNvCxnSpPr/>
            <p:nvPr/>
          </p:nvCxnSpPr>
          <p:spPr>
            <a:xfrm rot="10800000" flipH="1">
              <a:off x="4041725" y="3255228"/>
              <a:ext cx="4204799" cy="6059"/>
            </a:xfrm>
            <a:prstGeom prst="straightConnector1">
              <a:avLst/>
            </a:prstGeom>
            <a:noFill/>
            <a:ln w="28575" cap="flat" cmpd="sng">
              <a:solidFill>
                <a:srgbClr val="00324D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6078"/>
                </a:srgbClr>
              </a:outerShdw>
            </a:effectLst>
          </p:spPr>
        </p:cxnSp>
        <p:cxnSp>
          <p:nvCxnSpPr>
            <p:cNvPr id="187" name="Google Shape;187;p8"/>
            <p:cNvCxnSpPr/>
            <p:nvPr/>
          </p:nvCxnSpPr>
          <p:spPr>
            <a:xfrm>
              <a:off x="4041097" y="3255228"/>
              <a:ext cx="0" cy="100471"/>
            </a:xfrm>
            <a:prstGeom prst="straightConnector1">
              <a:avLst/>
            </a:prstGeom>
            <a:noFill/>
            <a:ln w="28575" cap="flat" cmpd="sng">
              <a:solidFill>
                <a:srgbClr val="00324D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6078"/>
                </a:srgbClr>
              </a:outerShdw>
            </a:effectLst>
          </p:spPr>
        </p:cxnSp>
        <p:cxnSp>
          <p:nvCxnSpPr>
            <p:cNvPr id="188" name="Google Shape;188;p8"/>
            <p:cNvCxnSpPr/>
            <p:nvPr/>
          </p:nvCxnSpPr>
          <p:spPr>
            <a:xfrm>
              <a:off x="8239911" y="3261286"/>
              <a:ext cx="0" cy="100471"/>
            </a:xfrm>
            <a:prstGeom prst="straightConnector1">
              <a:avLst/>
            </a:prstGeom>
            <a:noFill/>
            <a:ln w="28575" cap="flat" cmpd="sng">
              <a:solidFill>
                <a:srgbClr val="00324D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6078"/>
                </a:srgbClr>
              </a:outerShdw>
            </a:effectLst>
          </p:spPr>
        </p:cxnSp>
        <p:cxnSp>
          <p:nvCxnSpPr>
            <p:cNvPr id="189" name="Google Shape;189;p8"/>
            <p:cNvCxnSpPr/>
            <p:nvPr/>
          </p:nvCxnSpPr>
          <p:spPr>
            <a:xfrm>
              <a:off x="6094838" y="3261287"/>
              <a:ext cx="0" cy="100471"/>
            </a:xfrm>
            <a:prstGeom prst="straightConnector1">
              <a:avLst/>
            </a:prstGeom>
            <a:noFill/>
            <a:ln w="28575" cap="flat" cmpd="sng">
              <a:solidFill>
                <a:srgbClr val="00324D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6078"/>
                </a:srgbClr>
              </a:outerShdw>
            </a:effectLst>
          </p:spPr>
        </p:cxnSp>
      </p:grpSp>
      <p:sp>
        <p:nvSpPr>
          <p:cNvPr id="190" name="Google Shape;190;p8"/>
          <p:cNvSpPr/>
          <p:nvPr/>
        </p:nvSpPr>
        <p:spPr>
          <a:xfrm>
            <a:off x="973434" y="4842543"/>
            <a:ext cx="2303166" cy="97171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003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14"/>
              <a:buFont typeface="Arial"/>
              <a:buNone/>
            </a:pPr>
            <a:r>
              <a:rPr lang="es-CO" sz="1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Fomentar espacios artísticos a través de diferentes formatos musicales (salsa; rock, stomp) con el fin de promover espacios incluyentes en todas  las esferas del individuo.</a:t>
            </a:r>
            <a:endParaRPr sz="1600" b="0" i="0" u="none" strike="noStrike" cap="none">
              <a:solidFill>
                <a:srgbClr val="0000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91" name="Google Shape;191;p8"/>
          <p:cNvSpPr/>
          <p:nvPr/>
        </p:nvSpPr>
        <p:spPr>
          <a:xfrm>
            <a:off x="9302007" y="4842543"/>
            <a:ext cx="2051794" cy="98816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003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14"/>
              <a:buFont typeface="Arial"/>
              <a:buNone/>
            </a:pPr>
            <a:r>
              <a:rPr lang="es-CO" sz="1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Impulsar espacios artísticos donde se propenda por generar Conciencia corporal, Manejo del espacio,</a:t>
            </a:r>
            <a:endParaRPr sz="1600" b="0" i="0" u="none" strike="noStrike" cap="none">
              <a:solidFill>
                <a:srgbClr val="0000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14"/>
              <a:buFont typeface="Arial"/>
              <a:buNone/>
            </a:pPr>
            <a:r>
              <a:rPr lang="es-CO" sz="1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Técnicas de danza, Expresión corporal en los Aprendices</a:t>
            </a:r>
            <a:r>
              <a:rPr lang="es-CO" sz="914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92" name="Google Shape;192;p8"/>
          <p:cNvSpPr/>
          <p:nvPr/>
        </p:nvSpPr>
        <p:spPr>
          <a:xfrm>
            <a:off x="5113524" y="4842543"/>
            <a:ext cx="2261342" cy="98302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003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14"/>
              <a:buFont typeface="Arial"/>
              <a:buNone/>
            </a:pPr>
            <a:r>
              <a:rPr lang="es-CO" sz="1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Desarrollar espacios artísticos donde se promueva la expresión oral y corporal, manejo de publico, improvisación, técnicas actorales etc.</a:t>
            </a:r>
            <a:endParaRPr sz="1600" b="0" i="0" u="none" strike="noStrike" cap="none">
              <a:solidFill>
                <a:srgbClr val="0000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93" name="Google Shape;193;p8"/>
          <p:cNvGrpSpPr/>
          <p:nvPr/>
        </p:nvGrpSpPr>
        <p:grpSpPr>
          <a:xfrm>
            <a:off x="1141979" y="2291514"/>
            <a:ext cx="9828209" cy="608820"/>
            <a:chOff x="1141979" y="2291514"/>
            <a:chExt cx="9828209" cy="608820"/>
          </a:xfrm>
        </p:grpSpPr>
        <p:sp>
          <p:nvSpPr>
            <p:cNvPr id="194" name="Google Shape;194;p8"/>
            <p:cNvSpPr/>
            <p:nvPr/>
          </p:nvSpPr>
          <p:spPr>
            <a:xfrm rot="5400000" flipH="1">
              <a:off x="5980942" y="-2547448"/>
              <a:ext cx="150284" cy="9828209"/>
            </a:xfrm>
            <a:prstGeom prst="leftBracket">
              <a:avLst>
                <a:gd name="adj" fmla="val 124999"/>
              </a:avLst>
            </a:prstGeom>
            <a:noFill/>
            <a:ln w="28575" cap="flat" cmpd="sng">
              <a:solidFill>
                <a:srgbClr val="38AA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5" name="Google Shape;195;p8" descr="Flecha lineal: recta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5861925" y="2422251"/>
              <a:ext cx="478083" cy="4780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6" name="Google Shape;196;p8"/>
          <p:cNvSpPr txBox="1"/>
          <p:nvPr/>
        </p:nvSpPr>
        <p:spPr>
          <a:xfrm>
            <a:off x="833160" y="1770602"/>
            <a:ext cx="1053561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Fomenta la expresión artística y cultural de los aprendices, partiendo del reconocimiento de la diversidad de la comunidad </a:t>
            </a:r>
            <a:r>
              <a:rPr lang="es-CO" sz="1600" b="1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SENA</a:t>
            </a: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y fortaleciendo las tradiciones culturales.</a:t>
            </a:r>
            <a:endParaRPr/>
          </a:p>
        </p:txBody>
      </p:sp>
      <p:pic>
        <p:nvPicPr>
          <p:cNvPr id="197" name="Google Shape;197;p8"/>
          <p:cNvPicPr preferRelativeResize="0"/>
          <p:nvPr/>
        </p:nvPicPr>
        <p:blipFill rotWithShape="1">
          <a:blip r:embed="rId4">
            <a:alphaModFix/>
          </a:blip>
          <a:srcRect l="31581"/>
          <a:stretch/>
        </p:blipFill>
        <p:spPr>
          <a:xfrm>
            <a:off x="9565341" y="5785691"/>
            <a:ext cx="2626659" cy="1072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"/>
          <p:cNvSpPr txBox="1">
            <a:spLocks noGrp="1"/>
          </p:cNvSpPr>
          <p:nvPr>
            <p:ph type="title"/>
          </p:nvPr>
        </p:nvSpPr>
        <p:spPr>
          <a:xfrm>
            <a:off x="456222" y="330750"/>
            <a:ext cx="91047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ork Sans Medium"/>
              <a:buNone/>
            </a:pPr>
            <a:r>
              <a:rPr lang="es-CO" sz="36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OE1 - Expresión cultural y artística</a:t>
            </a:r>
            <a:endParaRPr/>
          </a:p>
        </p:txBody>
      </p:sp>
      <p:pic>
        <p:nvPicPr>
          <p:cNvPr id="203" name="Google Shape;203;p9" descr="Un grupo de personas de pie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2657" y="1751866"/>
            <a:ext cx="1800269" cy="135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9" descr="Mujer parada junto a una ventana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78903" y="1751866"/>
            <a:ext cx="1904448" cy="2539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9" descr="Imagen que contiene persona, interior, sostener, raqueta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4107" y="3190905"/>
            <a:ext cx="1506745" cy="1130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9" descr="Un grupo de personas jugando video juegos&#10;&#10;Descripción generada automáticament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41106" y="3478509"/>
            <a:ext cx="1634274" cy="1229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51124" y="3475292"/>
            <a:ext cx="1308815" cy="98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9" descr="Grupo de personas con instrumentos musicales&#10;&#10;Descripción generada automáticament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695210" y="1751866"/>
            <a:ext cx="3341669" cy="1643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9" descr="Un grupo de personas en un salón&#10;&#10;Descripción generada automáticament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576465" y="4837872"/>
            <a:ext cx="1904448" cy="1428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9" descr="Un grupo de personas en un salón&#10;&#10;Descripción generada automáticamente con confianza media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555508" y="4100334"/>
            <a:ext cx="1904448" cy="1429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9" descr="Un grupo de personas en una cancha&#10;&#10;Descripción generada automáticamente con confianza media"/>
          <p:cNvPicPr preferRelativeResize="0"/>
          <p:nvPr/>
        </p:nvPicPr>
        <p:blipFill rotWithShape="1">
          <a:blip r:embed="rId11">
            <a:alphaModFix/>
          </a:blip>
          <a:srcRect t="5536" r="1722" b="5804"/>
          <a:stretch/>
        </p:blipFill>
        <p:spPr>
          <a:xfrm>
            <a:off x="5573394" y="5711082"/>
            <a:ext cx="1886562" cy="954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" name="Google Shape;212;p9"/>
          <p:cNvCxnSpPr/>
          <p:nvPr/>
        </p:nvCxnSpPr>
        <p:spPr>
          <a:xfrm>
            <a:off x="1152525" y="4799772"/>
            <a:ext cx="1968684" cy="0"/>
          </a:xfrm>
          <a:prstGeom prst="straightConnector1">
            <a:avLst/>
          </a:prstGeom>
          <a:noFill/>
          <a:ln w="9525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3" name="Google Shape;213;p9"/>
          <p:cNvSpPr txBox="1"/>
          <p:nvPr/>
        </p:nvSpPr>
        <p:spPr>
          <a:xfrm>
            <a:off x="10068550" y="2937530"/>
            <a:ext cx="20043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Taller de música</a:t>
            </a:r>
            <a:endParaRPr/>
          </a:p>
        </p:txBody>
      </p:sp>
      <p:sp>
        <p:nvSpPr>
          <p:cNvPr id="214" name="Google Shape;214;p9"/>
          <p:cNvSpPr txBox="1"/>
          <p:nvPr/>
        </p:nvSpPr>
        <p:spPr>
          <a:xfrm>
            <a:off x="1116826" y="4466425"/>
            <a:ext cx="2362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Taller de actuación</a:t>
            </a:r>
            <a:endParaRPr/>
          </a:p>
        </p:txBody>
      </p:sp>
      <p:sp>
        <p:nvSpPr>
          <p:cNvPr id="215" name="Google Shape;215;p9"/>
          <p:cNvSpPr txBox="1"/>
          <p:nvPr/>
        </p:nvSpPr>
        <p:spPr>
          <a:xfrm>
            <a:off x="7556575" y="6262138"/>
            <a:ext cx="20043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Taller de danza</a:t>
            </a:r>
            <a:endParaRPr/>
          </a:p>
        </p:txBody>
      </p:sp>
      <p:cxnSp>
        <p:nvCxnSpPr>
          <p:cNvPr id="216" name="Google Shape;216;p9"/>
          <p:cNvCxnSpPr/>
          <p:nvPr/>
        </p:nvCxnSpPr>
        <p:spPr>
          <a:xfrm>
            <a:off x="7610918" y="6600692"/>
            <a:ext cx="1656907" cy="0"/>
          </a:xfrm>
          <a:prstGeom prst="straightConnector1">
            <a:avLst/>
          </a:prstGeom>
          <a:noFill/>
          <a:ln w="9525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7" name="Google Shape;217;p9"/>
          <p:cNvCxnSpPr/>
          <p:nvPr/>
        </p:nvCxnSpPr>
        <p:spPr>
          <a:xfrm>
            <a:off x="10144568" y="3259306"/>
            <a:ext cx="1742632" cy="0"/>
          </a:xfrm>
          <a:prstGeom prst="straightConnector1">
            <a:avLst/>
          </a:prstGeom>
          <a:noFill/>
          <a:ln w="9525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1265</Words>
  <Application>Microsoft Office PowerPoint</Application>
  <PresentationFormat>Panorámica</PresentationFormat>
  <Paragraphs>158</Paragraphs>
  <Slides>22</Slides>
  <Notes>22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9" baseType="lpstr">
      <vt:lpstr>Work Sans Light</vt:lpstr>
      <vt:lpstr>Noto Sans Symbols</vt:lpstr>
      <vt:lpstr>Arial</vt:lpstr>
      <vt:lpstr>Work Sans</vt:lpstr>
      <vt:lpstr>Work Sans Medium</vt:lpstr>
      <vt:lpstr>Calibri</vt:lpstr>
      <vt:lpstr>Tema de Office</vt:lpstr>
      <vt:lpstr>Presentación de PowerPoint</vt:lpstr>
      <vt:lpstr>Presentación de PowerPoint</vt:lpstr>
      <vt:lpstr>Plan Nacional Integral de Bienestar al Aprendiz </vt:lpstr>
      <vt:lpstr>Presentación de PowerPoint</vt:lpstr>
      <vt:lpstr>Presentación de PowerPoint</vt:lpstr>
      <vt:lpstr>Presentación de PowerPoint</vt:lpstr>
      <vt:lpstr>Presentación de PowerPoint</vt:lpstr>
      <vt:lpstr>OE1 - Expresión cultural y artística</vt:lpstr>
      <vt:lpstr>OE1 - Expresión cultural y artística</vt:lpstr>
      <vt:lpstr>OE1 - Expresión cultural y artística</vt:lpstr>
      <vt:lpstr>OE2 - Reconocimiento a la excelencia</vt:lpstr>
      <vt:lpstr>OE2 - Reconocimiento a la excelencia Características de los voceros y subvoceros</vt:lpstr>
      <vt:lpstr>Presentación de PowerPoint</vt:lpstr>
      <vt:lpstr>OE2 - Apoyos socioeconómicos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Anuncios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Nury Esmeralda Sastoque Espinosa</cp:lastModifiedBy>
  <cp:revision>1</cp:revision>
  <dcterms:created xsi:type="dcterms:W3CDTF">2020-10-01T23:51:28Z</dcterms:created>
  <dcterms:modified xsi:type="dcterms:W3CDTF">2023-08-15T15:59:38Z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